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7" d="100"/>
          <a:sy n="67" d="100"/>
        </p:scale>
        <p:origin x="648"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912B511B-435A-4E9D-ADB1-AEC16B7DA37F}" type="datetimeFigureOut">
              <a:rPr lang="en-US" smtClean="0"/>
              <a:t>8/14/2020</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265239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2B511B-435A-4E9D-ADB1-AEC16B7DA37F}"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423362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2B511B-435A-4E9D-ADB1-AEC16B7DA37F}"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2049732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2B511B-435A-4E9D-ADB1-AEC16B7DA37F}"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67E84-8891-4A66-BB18-67A19F1C4B34}"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98713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2B511B-435A-4E9D-ADB1-AEC16B7DA37F}"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3411943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12B511B-435A-4E9D-ADB1-AEC16B7DA37F}"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2962812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12B511B-435A-4E9D-ADB1-AEC16B7DA37F}"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1594326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2B511B-435A-4E9D-ADB1-AEC16B7DA37F}"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110363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2B511B-435A-4E9D-ADB1-AEC16B7DA37F}"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3238268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2B511B-435A-4E9D-ADB1-AEC16B7DA37F}"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3941158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2B511B-435A-4E9D-ADB1-AEC16B7DA37F}"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2276962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2B511B-435A-4E9D-ADB1-AEC16B7DA37F}"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186441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2B511B-435A-4E9D-ADB1-AEC16B7DA37F}"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239294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2B511B-435A-4E9D-ADB1-AEC16B7DA37F}"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2481960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B511B-435A-4E9D-ADB1-AEC16B7DA37F}" type="datetimeFigureOut">
              <a:rPr lang="en-US" smtClean="0"/>
              <a:t>8/14/2020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44926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2B511B-435A-4E9D-ADB1-AEC16B7DA37F}"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422751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2B511B-435A-4E9D-ADB1-AEC16B7DA37F}"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67E84-8891-4A66-BB18-67A19F1C4B34}" type="slidenum">
              <a:rPr lang="en-US" smtClean="0"/>
              <a:t>‹#›</a:t>
            </a:fld>
            <a:endParaRPr lang="en-US"/>
          </a:p>
        </p:txBody>
      </p:sp>
    </p:spTree>
    <p:extLst>
      <p:ext uri="{BB962C8B-B14F-4D97-AF65-F5344CB8AC3E}">
        <p14:creationId xmlns:p14="http://schemas.microsoft.com/office/powerpoint/2010/main" val="205710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12B511B-435A-4E9D-ADB1-AEC16B7DA37F}" type="datetimeFigureOut">
              <a:rPr lang="en-US" smtClean="0"/>
              <a:t>8/14/2020</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A367E84-8891-4A66-BB18-67A19F1C4B34}" type="slidenum">
              <a:rPr lang="en-US" smtClean="0"/>
              <a:t>‹#›</a:t>
            </a:fld>
            <a:endParaRPr lang="en-US"/>
          </a:p>
        </p:txBody>
      </p:sp>
    </p:spTree>
    <p:extLst>
      <p:ext uri="{BB962C8B-B14F-4D97-AF65-F5344CB8AC3E}">
        <p14:creationId xmlns:p14="http://schemas.microsoft.com/office/powerpoint/2010/main" val="369444029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csd.connectwithkids.com/character-life-skil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88000"/>
                <a:hueMod val="106000"/>
                <a:satMod val="140000"/>
                <a:lumMod val="54000"/>
              </a:schemeClr>
              <a:schemeClr val="bg1">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6551C300-1D7A-46C3-9EF6-0EAC9B1E1F5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1" name="Group 10">
            <a:extLst>
              <a:ext uri="{FF2B5EF4-FFF2-40B4-BE49-F238E27FC236}">
                <a16:creationId xmlns:a16="http://schemas.microsoft.com/office/drawing/2014/main" id="{8EC1EDC6-1B42-4FCD-BC53-B1D05BFF2E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2" name="Group 11">
              <a:extLst>
                <a:ext uri="{FF2B5EF4-FFF2-40B4-BE49-F238E27FC236}">
                  <a16:creationId xmlns:a16="http://schemas.microsoft.com/office/drawing/2014/main" id="{633EFBCB-98A2-4F16-B3BB-BF9EC17846B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4" name="Rectangle 5">
                <a:extLst>
                  <a:ext uri="{FF2B5EF4-FFF2-40B4-BE49-F238E27FC236}">
                    <a16:creationId xmlns:a16="http://schemas.microsoft.com/office/drawing/2014/main" id="{B399E29C-9CF8-4BD1-8750-949BA21268E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5" name="Freeform 6">
                <a:extLst>
                  <a:ext uri="{FF2B5EF4-FFF2-40B4-BE49-F238E27FC236}">
                    <a16:creationId xmlns:a16="http://schemas.microsoft.com/office/drawing/2014/main" id="{CB02DFF7-56DA-42B6-B49A-C8926B841A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7">
                <a:extLst>
                  <a:ext uri="{FF2B5EF4-FFF2-40B4-BE49-F238E27FC236}">
                    <a16:creationId xmlns:a16="http://schemas.microsoft.com/office/drawing/2014/main" id="{07F77B45-21CD-43DB-AD58-24F8145021B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8">
                <a:extLst>
                  <a:ext uri="{FF2B5EF4-FFF2-40B4-BE49-F238E27FC236}">
                    <a16:creationId xmlns:a16="http://schemas.microsoft.com/office/drawing/2014/main" id="{F0151C40-12A4-4A09-A8B6-179A062EF6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9">
                <a:extLst>
                  <a:ext uri="{FF2B5EF4-FFF2-40B4-BE49-F238E27FC236}">
                    <a16:creationId xmlns:a16="http://schemas.microsoft.com/office/drawing/2014/main" id="{F0146EA7-EB82-410D-A6ED-7C10C525ADC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10">
                <a:extLst>
                  <a:ext uri="{FF2B5EF4-FFF2-40B4-BE49-F238E27FC236}">
                    <a16:creationId xmlns:a16="http://schemas.microsoft.com/office/drawing/2014/main" id="{20DD5C02-0C86-4FA9-B82A-254EF58D37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11">
                <a:extLst>
                  <a:ext uri="{FF2B5EF4-FFF2-40B4-BE49-F238E27FC236}">
                    <a16:creationId xmlns:a16="http://schemas.microsoft.com/office/drawing/2014/main" id="{19ED9FD5-1147-400A-8A32-82A74F7AD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12">
                <a:extLst>
                  <a:ext uri="{FF2B5EF4-FFF2-40B4-BE49-F238E27FC236}">
                    <a16:creationId xmlns:a16="http://schemas.microsoft.com/office/drawing/2014/main" id="{E79E6A0D-4D79-4788-8769-B989488019F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13">
                <a:extLst>
                  <a:ext uri="{FF2B5EF4-FFF2-40B4-BE49-F238E27FC236}">
                    <a16:creationId xmlns:a16="http://schemas.microsoft.com/office/drawing/2014/main" id="{A6F42038-BF59-409A-902B-AD7799149A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14">
                <a:extLst>
                  <a:ext uri="{FF2B5EF4-FFF2-40B4-BE49-F238E27FC236}">
                    <a16:creationId xmlns:a16="http://schemas.microsoft.com/office/drawing/2014/main" id="{D8B0BD48-5982-4C95-A7C8-E0D230645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15">
                <a:extLst>
                  <a:ext uri="{FF2B5EF4-FFF2-40B4-BE49-F238E27FC236}">
                    <a16:creationId xmlns:a16="http://schemas.microsoft.com/office/drawing/2014/main" id="{F6C539D3-C6BD-4FB0-AA91-5AF1BF14C5F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Line 16">
                <a:extLst>
                  <a:ext uri="{FF2B5EF4-FFF2-40B4-BE49-F238E27FC236}">
                    <a16:creationId xmlns:a16="http://schemas.microsoft.com/office/drawing/2014/main" id="{34F70AD6-B8F4-4F9D-8593-D4047107BD90}"/>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6" name="Freeform 17">
                <a:extLst>
                  <a:ext uri="{FF2B5EF4-FFF2-40B4-BE49-F238E27FC236}">
                    <a16:creationId xmlns:a16="http://schemas.microsoft.com/office/drawing/2014/main" id="{51EAB0E0-5DE2-4906-80B0-211A62478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18">
                <a:extLst>
                  <a:ext uri="{FF2B5EF4-FFF2-40B4-BE49-F238E27FC236}">
                    <a16:creationId xmlns:a16="http://schemas.microsoft.com/office/drawing/2014/main" id="{38E8B65E-526B-458D-85A5-21C0A1A74F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19">
                <a:extLst>
                  <a:ext uri="{FF2B5EF4-FFF2-40B4-BE49-F238E27FC236}">
                    <a16:creationId xmlns:a16="http://schemas.microsoft.com/office/drawing/2014/main" id="{CCE331A2-5388-42F4-A175-69310C1BEF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20">
                <a:extLst>
                  <a:ext uri="{FF2B5EF4-FFF2-40B4-BE49-F238E27FC236}">
                    <a16:creationId xmlns:a16="http://schemas.microsoft.com/office/drawing/2014/main" id="{4E758D69-ACA2-4888-84BB-B05B1FAF2AE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0" name="Rectangle 21">
                <a:extLst>
                  <a:ext uri="{FF2B5EF4-FFF2-40B4-BE49-F238E27FC236}">
                    <a16:creationId xmlns:a16="http://schemas.microsoft.com/office/drawing/2014/main" id="{078AAA22-796B-4F0E-85DA-B8B0E81115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41" name="Freeform 22">
                <a:extLst>
                  <a:ext uri="{FF2B5EF4-FFF2-40B4-BE49-F238E27FC236}">
                    <a16:creationId xmlns:a16="http://schemas.microsoft.com/office/drawing/2014/main" id="{D1254A9A-3E31-4A25-9A91-F9BC6CF6A3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2" name="Freeform 23">
                <a:extLst>
                  <a:ext uri="{FF2B5EF4-FFF2-40B4-BE49-F238E27FC236}">
                    <a16:creationId xmlns:a16="http://schemas.microsoft.com/office/drawing/2014/main" id="{18CADB3C-936C-476A-A261-28DD5ABA734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24">
                <a:extLst>
                  <a:ext uri="{FF2B5EF4-FFF2-40B4-BE49-F238E27FC236}">
                    <a16:creationId xmlns:a16="http://schemas.microsoft.com/office/drawing/2014/main" id="{771961D1-28D7-4CC1-A720-2933E8B913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25">
                <a:extLst>
                  <a:ext uri="{FF2B5EF4-FFF2-40B4-BE49-F238E27FC236}">
                    <a16:creationId xmlns:a16="http://schemas.microsoft.com/office/drawing/2014/main" id="{E7B8B616-B89E-4A1C-98DE-13B8B93947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26">
                <a:extLst>
                  <a:ext uri="{FF2B5EF4-FFF2-40B4-BE49-F238E27FC236}">
                    <a16:creationId xmlns:a16="http://schemas.microsoft.com/office/drawing/2014/main" id="{5D6CC1A1-D003-44BA-87E4-B3A7F3D30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27">
                <a:extLst>
                  <a:ext uri="{FF2B5EF4-FFF2-40B4-BE49-F238E27FC236}">
                    <a16:creationId xmlns:a16="http://schemas.microsoft.com/office/drawing/2014/main" id="{FF32749B-B34C-4FCB-A33A-0478844A9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28">
                <a:extLst>
                  <a:ext uri="{FF2B5EF4-FFF2-40B4-BE49-F238E27FC236}">
                    <a16:creationId xmlns:a16="http://schemas.microsoft.com/office/drawing/2014/main" id="{4455F261-AC57-4085-8989-4DBED747F1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29">
                <a:extLst>
                  <a:ext uri="{FF2B5EF4-FFF2-40B4-BE49-F238E27FC236}">
                    <a16:creationId xmlns:a16="http://schemas.microsoft.com/office/drawing/2014/main" id="{57CEA90D-DB58-4EC0-A55C-15FAF59E0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0">
                <a:extLst>
                  <a:ext uri="{FF2B5EF4-FFF2-40B4-BE49-F238E27FC236}">
                    <a16:creationId xmlns:a16="http://schemas.microsoft.com/office/drawing/2014/main" id="{66BBB005-2E38-496A-A46C-FD2B0605C1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31">
                <a:extLst>
                  <a:ext uri="{FF2B5EF4-FFF2-40B4-BE49-F238E27FC236}">
                    <a16:creationId xmlns:a16="http://schemas.microsoft.com/office/drawing/2014/main" id="{E1A7618C-DE9D-401A-AD7A-784F19DA85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grpSp>
          <p:nvGrpSpPr>
            <p:cNvPr id="13" name="Group 12">
              <a:extLst>
                <a:ext uri="{FF2B5EF4-FFF2-40B4-BE49-F238E27FC236}">
                  <a16:creationId xmlns:a16="http://schemas.microsoft.com/office/drawing/2014/main" id="{5E441C57-A0CF-4D49-9609-55CB4646BD6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4" name="Freeform 32">
                <a:extLst>
                  <a:ext uri="{FF2B5EF4-FFF2-40B4-BE49-F238E27FC236}">
                    <a16:creationId xmlns:a16="http://schemas.microsoft.com/office/drawing/2014/main" id="{2D3240AD-75B9-452B-9967-D05B40DE5F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33">
                <a:extLst>
                  <a:ext uri="{FF2B5EF4-FFF2-40B4-BE49-F238E27FC236}">
                    <a16:creationId xmlns:a16="http://schemas.microsoft.com/office/drawing/2014/main" id="{6A557EE5-4777-4655-A433-05006D8410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34">
                <a:extLst>
                  <a:ext uri="{FF2B5EF4-FFF2-40B4-BE49-F238E27FC236}">
                    <a16:creationId xmlns:a16="http://schemas.microsoft.com/office/drawing/2014/main" id="{6B721B6E-8FF2-470B-A180-C594E82718E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35">
                <a:extLst>
                  <a:ext uri="{FF2B5EF4-FFF2-40B4-BE49-F238E27FC236}">
                    <a16:creationId xmlns:a16="http://schemas.microsoft.com/office/drawing/2014/main" id="{23E045A6-2D54-488D-B5F0-688518430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36">
                <a:extLst>
                  <a:ext uri="{FF2B5EF4-FFF2-40B4-BE49-F238E27FC236}">
                    <a16:creationId xmlns:a16="http://schemas.microsoft.com/office/drawing/2014/main" id="{2A4F07ED-57C7-4FF7-ABF8-793FC03A24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37">
                <a:extLst>
                  <a:ext uri="{FF2B5EF4-FFF2-40B4-BE49-F238E27FC236}">
                    <a16:creationId xmlns:a16="http://schemas.microsoft.com/office/drawing/2014/main" id="{8829D0E6-D04F-4297-A784-6837F13EC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38">
                <a:extLst>
                  <a:ext uri="{FF2B5EF4-FFF2-40B4-BE49-F238E27FC236}">
                    <a16:creationId xmlns:a16="http://schemas.microsoft.com/office/drawing/2014/main" id="{9477D3D3-AA00-446F-B05D-EBBA25D3C98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39">
                <a:extLst>
                  <a:ext uri="{FF2B5EF4-FFF2-40B4-BE49-F238E27FC236}">
                    <a16:creationId xmlns:a16="http://schemas.microsoft.com/office/drawing/2014/main" id="{5AC450AD-A350-42FA-B7EA-103D4416B4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40">
                <a:extLst>
                  <a:ext uri="{FF2B5EF4-FFF2-40B4-BE49-F238E27FC236}">
                    <a16:creationId xmlns:a16="http://schemas.microsoft.com/office/drawing/2014/main" id="{A10F783A-EC27-47BE-A21D-3531A036FA6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Rectangle 41">
                <a:extLst>
                  <a:ext uri="{FF2B5EF4-FFF2-40B4-BE49-F238E27FC236}">
                    <a16:creationId xmlns:a16="http://schemas.microsoft.com/office/drawing/2014/main" id="{A2CBE444-D00C-4C80-9F29-42A250C500B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grpSp>
      <p:grpSp>
        <p:nvGrpSpPr>
          <p:cNvPr id="52" name="Group 51">
            <a:extLst>
              <a:ext uri="{FF2B5EF4-FFF2-40B4-BE49-F238E27FC236}">
                <a16:creationId xmlns:a16="http://schemas.microsoft.com/office/drawing/2014/main" id="{08AFDCCA-EC08-414E-B480-1D1877FE74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3" cy="6858001"/>
            <a:chOff x="0" y="-1"/>
            <a:chExt cx="12192003" cy="6858001"/>
          </a:xfrm>
        </p:grpSpPr>
        <p:sp useBgFill="1">
          <p:nvSpPr>
            <p:cNvPr id="6" name="Rectangle 52">
              <a:extLst>
                <a:ext uri="{FF2B5EF4-FFF2-40B4-BE49-F238E27FC236}">
                  <a16:creationId xmlns:a16="http://schemas.microsoft.com/office/drawing/2014/main" id="{98030F13-6DC8-412D-A37E-D6C832600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Picture 2">
              <a:extLst>
                <a:ext uri="{FF2B5EF4-FFF2-40B4-BE49-F238E27FC236}">
                  <a16:creationId xmlns:a16="http://schemas.microsoft.com/office/drawing/2014/main" id="{49F8A5B6-B5E2-4326-8F6F-A93A10030542}"/>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pic>
        <p:nvPicPr>
          <p:cNvPr id="56" name="Picture 2">
            <a:extLst>
              <a:ext uri="{FF2B5EF4-FFF2-40B4-BE49-F238E27FC236}">
                <a16:creationId xmlns:a16="http://schemas.microsoft.com/office/drawing/2014/main" id="{1DE10DE7-9D2C-4BED-BB15-10A57A4852D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pic>
        <p:nvPicPr>
          <p:cNvPr id="4" name="Picture 3"/>
          <p:cNvPicPr/>
          <p:nvPr/>
        </p:nvPicPr>
        <p:blipFill rotWithShape="1">
          <a:blip r:embed="rId4">
            <a:extLst>
              <a:ext uri="{28A0092B-C50C-407E-A947-70E740481C1C}">
                <a14:useLocalDpi xmlns:a14="http://schemas.microsoft.com/office/drawing/2010/main" val="0"/>
              </a:ext>
            </a:extLst>
          </a:blip>
          <a:srcRect t="29371" r="1" b="33488"/>
          <a:stretch/>
        </p:blipFill>
        <p:spPr bwMode="auto">
          <a:xfrm>
            <a:off x="984782" y="1464310"/>
            <a:ext cx="10253130" cy="4866640"/>
          </a:xfrm>
          <a:prstGeom prst="round2DiagRect">
            <a:avLst>
              <a:gd name="adj1" fmla="val 5608"/>
              <a:gd name="adj2" fmla="val 0"/>
            </a:avLst>
          </a:prstGeom>
          <a:noFill/>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2" name="TextBox 1">
            <a:extLst>
              <a:ext uri="{FF2B5EF4-FFF2-40B4-BE49-F238E27FC236}">
                <a16:creationId xmlns:a16="http://schemas.microsoft.com/office/drawing/2014/main" id="{32C7B18E-1A8E-4112-8AE3-64CB683C653B}"/>
              </a:ext>
            </a:extLst>
          </p:cNvPr>
          <p:cNvSpPr txBox="1"/>
          <p:nvPr/>
        </p:nvSpPr>
        <p:spPr>
          <a:xfrm>
            <a:off x="2037556" y="217785"/>
            <a:ext cx="8353424" cy="923330"/>
          </a:xfrm>
          <a:prstGeom prst="rect">
            <a:avLst/>
          </a:prstGeom>
          <a:noFill/>
        </p:spPr>
        <p:txBody>
          <a:bodyPr wrap="square" rtlCol="0">
            <a:spAutoFit/>
          </a:bodyPr>
          <a:lstStyle/>
          <a:p>
            <a:r>
              <a:rPr lang="en-US" sz="5400" dirty="0">
                <a:latin typeface="+mj-lt"/>
                <a:cs typeface="Cavolini" panose="03000502040302020204" pitchFamily="66" charset="0"/>
              </a:rPr>
              <a:t>Character Word of the Month</a:t>
            </a:r>
          </a:p>
        </p:txBody>
      </p:sp>
    </p:spTree>
    <p:extLst>
      <p:ext uri="{BB962C8B-B14F-4D97-AF65-F5344CB8AC3E}">
        <p14:creationId xmlns:p14="http://schemas.microsoft.com/office/powerpoint/2010/main" val="98324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A2EC7FB-B6D7-468A-8D97-D703FEC19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98BB248-BA08-4E0B-8C30-EF9826CA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57D9EFE-4243-4017-9315-63206084D0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 up of text on a white background&#10;&#10;Description automatically generated">
            <a:extLst>
              <a:ext uri="{FF2B5EF4-FFF2-40B4-BE49-F238E27FC236}">
                <a16:creationId xmlns:a16="http://schemas.microsoft.com/office/drawing/2014/main" id="{FF3BCBFF-CEF7-43B3-A560-45B8BBB200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8501" y="644555"/>
            <a:ext cx="4354996" cy="5569977"/>
          </a:xfrm>
          <a:prstGeom prst="rect">
            <a:avLst/>
          </a:prstGeom>
        </p:spPr>
      </p:pic>
    </p:spTree>
    <p:extLst>
      <p:ext uri="{BB962C8B-B14F-4D97-AF65-F5344CB8AC3E}">
        <p14:creationId xmlns:p14="http://schemas.microsoft.com/office/powerpoint/2010/main" val="3512585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1424276" y="1590675"/>
            <a:ext cx="9343448" cy="4216539"/>
          </a:xfrm>
          <a:prstGeom prst="rect">
            <a:avLst/>
          </a:prstGeom>
          <a:noFill/>
        </p:spPr>
        <p:txBody>
          <a:bodyPr wrap="square" rtlCol="0">
            <a:spAutoFit/>
          </a:bodyPr>
          <a:lstStyle/>
          <a:p>
            <a:pPr algn="ctr"/>
            <a:r>
              <a:rPr lang="en-US" sz="6000" dirty="0">
                <a:latin typeface="+mj-lt"/>
              </a:rPr>
              <a:t>SHARE  ONE PERSONAL FAMILY TRADITION OR CULTURAL CUSTOM OF YOURS.</a:t>
            </a:r>
          </a:p>
          <a:p>
            <a:endParaRPr lang="en-US" sz="2800" dirty="0">
              <a:latin typeface="+mj-lt"/>
            </a:endParaRPr>
          </a:p>
        </p:txBody>
      </p:sp>
    </p:spTree>
    <p:extLst>
      <p:ext uri="{BB962C8B-B14F-4D97-AF65-F5344CB8AC3E}">
        <p14:creationId xmlns:p14="http://schemas.microsoft.com/office/powerpoint/2010/main" val="792484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CA9AF1-370A-4AF8-9B82-4D11601AA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E9CFF9D-9107-400A-8C5A-09CA2BA7A8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654295" cy="685800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C3F5AE7-B34F-4BEF-96D0-74CA215E81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rgbClr val="000000">
              <a:alpha val="25000"/>
            </a:srgbClr>
          </a:solidFill>
        </p:grpSpPr>
        <p:sp>
          <p:nvSpPr>
            <p:cNvPr id="13" name="Rectangle 5">
              <a:extLst>
                <a:ext uri="{FF2B5EF4-FFF2-40B4-BE49-F238E27FC236}">
                  <a16:creationId xmlns:a16="http://schemas.microsoft.com/office/drawing/2014/main" id="{BCC99937-0E7D-42EF-A5DB-86FAF32C000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FE097643-AAC6-4390-A109-6965053C1B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B6ADC944-08FF-42C1-8D55-B4EA06CD26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17023431-F2E0-4D75-8C2C-98E00D89CA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E34C0BEB-550B-421E-A0BB-0901C0E89C4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29FFB337-3695-41C1-B104-55125202E1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9BF53A3A-34D4-405C-B140-0AE5280668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84EE2242-1F65-43B3-861E-4085AEC5AD1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E5B8229F-9313-4FC2-8A4A-49211C4E1F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B28AAEC8-A731-419D-A078-0FCFEAE4B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2741D6DA-0F0D-4D55-883E-24A374A79FA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78F62958-A05D-478B-B23C-75AE8542581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87057A7E-9CF9-405A-8A33-0CA1AC51E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AE876AFB-8370-4923-8278-E5FE62DE22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5477A94C-373F-42ED-9257-0DAB03B209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5012B077-1FC3-4D22-ACB6-ED86831EAD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D07A07B0-4407-49F7-9B26-61FF0CCE5F4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BDEABD0F-FFCE-4FC2-950E-6334D1727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434BB427-BC30-4BAB-82E9-BDE1F0B154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1F7A956E-DCF3-4544-AF1D-442CB52758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AF9D24E3-E510-495A-9DE8-7DAA3FA5BE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0753727A-395C-4B1C-A63B-45DFA5278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B75C5A82-D9C8-414D-B324-403DC32B2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5DDAFA2F-C6E2-4656-B490-5683762B7F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EEB3485F-B9A8-4C89-836E-67249D5ABDD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F14F069E-B2BC-4B84-ACBC-9E3343A34A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03BE3291-5AE0-49F5-9C60-84CF6AFBAC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698500" y="1027112"/>
            <a:ext cx="3509303" cy="4708528"/>
          </a:xfrm>
        </p:spPr>
        <p:txBody>
          <a:bodyPr>
            <a:normAutofit/>
          </a:bodyPr>
          <a:lstStyle/>
          <a:p>
            <a:pPr algn="ctr"/>
            <a:r>
              <a:rPr lang="en-US" sz="2500" dirty="0">
                <a:solidFill>
                  <a:srgbClr val="FFFFFF"/>
                </a:solidFill>
                <a:latin typeface="Elephant" panose="02020904090505020303" pitchFamily="18" charset="0"/>
              </a:rPr>
              <a:t>What Do you think when you hear the word tolerance?</a:t>
            </a:r>
          </a:p>
        </p:txBody>
      </p:sp>
      <p:sp>
        <p:nvSpPr>
          <p:cNvPr id="3" name="Content Placeholder 2"/>
          <p:cNvSpPr>
            <a:spLocks noGrp="1"/>
          </p:cNvSpPr>
          <p:nvPr>
            <p:ph idx="1"/>
          </p:nvPr>
        </p:nvSpPr>
        <p:spPr>
          <a:xfrm>
            <a:off x="5303836" y="1066799"/>
            <a:ext cx="5743575" cy="4724402"/>
          </a:xfrm>
        </p:spPr>
        <p:txBody>
          <a:bodyPr anchor="ctr">
            <a:normAutofit/>
          </a:bodyPr>
          <a:lstStyle/>
          <a:p>
            <a:pPr marL="0" indent="0">
              <a:buNone/>
            </a:pPr>
            <a:endParaRPr lang="en-US" sz="2000" dirty="0">
              <a:hlinkClick r:id="rId2"/>
            </a:endParaRPr>
          </a:p>
          <a:p>
            <a:r>
              <a:rPr lang="en-US" sz="2000" dirty="0">
                <a:hlinkClick r:id="rId2"/>
              </a:rPr>
              <a:t>https://mcsd.connectwithkids.com/character-life-skills/</a:t>
            </a:r>
            <a:endParaRPr lang="en-US" sz="2000" dirty="0"/>
          </a:p>
          <a:p>
            <a:r>
              <a:rPr lang="en-US" sz="2000" dirty="0"/>
              <a:t>(Click the link above and scroll down to the 10</a:t>
            </a:r>
            <a:r>
              <a:rPr lang="en-US" sz="2000" baseline="30000" dirty="0"/>
              <a:t>th</a:t>
            </a:r>
            <a:r>
              <a:rPr lang="en-US" sz="2000" dirty="0"/>
              <a:t> video on the left to access the Tolerance video)</a:t>
            </a:r>
          </a:p>
          <a:p>
            <a:endParaRPr lang="en-US" sz="2000" dirty="0"/>
          </a:p>
        </p:txBody>
      </p:sp>
    </p:spTree>
    <p:extLst>
      <p:ext uri="{BB962C8B-B14F-4D97-AF65-F5344CB8AC3E}">
        <p14:creationId xmlns:p14="http://schemas.microsoft.com/office/powerpoint/2010/main" val="2320365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1424276" y="1590675"/>
            <a:ext cx="9343448" cy="4401205"/>
          </a:xfrm>
          <a:prstGeom prst="rect">
            <a:avLst/>
          </a:prstGeom>
          <a:noFill/>
        </p:spPr>
        <p:txBody>
          <a:bodyPr wrap="square" rtlCol="0">
            <a:spAutoFit/>
          </a:bodyPr>
          <a:lstStyle/>
          <a:p>
            <a:pPr marL="514350" indent="-514350">
              <a:buAutoNum type="arabicPeriod"/>
            </a:pPr>
            <a:r>
              <a:rPr lang="en-US" sz="2800" dirty="0"/>
              <a:t>Does exposure to people who differ from you build tolerance? Explain.</a:t>
            </a:r>
          </a:p>
          <a:p>
            <a:pPr marL="514350" indent="-514350">
              <a:buAutoNum type="arabicPeriod"/>
            </a:pPr>
            <a:endParaRPr lang="en-US" sz="2800" dirty="0"/>
          </a:p>
          <a:p>
            <a:pPr marL="514350" indent="-514350">
              <a:buAutoNum type="arabicPeriod"/>
            </a:pPr>
            <a:r>
              <a:rPr lang="en-US" sz="2800" dirty="0"/>
              <a:t>One of the young people in the film says that you need to be around people who are different than you to develop communication skills and relating skills. If you don’t, it will be “detrimental to you” and “stop your progress.” What do her statements mean? Does tolerance help build communication and relationship skills, or do communication and relationship skills help build tolerance? Explain your answer.</a:t>
            </a:r>
            <a:endParaRPr lang="en-US" sz="2800" dirty="0">
              <a:latin typeface="Elephant" panose="02020904090505020303" pitchFamily="18" charset="0"/>
            </a:endParaRPr>
          </a:p>
        </p:txBody>
      </p:sp>
      <p:sp>
        <p:nvSpPr>
          <p:cNvPr id="5" name="TextBox 4">
            <a:extLst>
              <a:ext uri="{FF2B5EF4-FFF2-40B4-BE49-F238E27FC236}">
                <a16:creationId xmlns:a16="http://schemas.microsoft.com/office/drawing/2014/main" id="{E2013051-AD98-45CD-AF7B-A5E4F746EBAE}"/>
              </a:ext>
            </a:extLst>
          </p:cNvPr>
          <p:cNvSpPr txBox="1"/>
          <p:nvPr/>
        </p:nvSpPr>
        <p:spPr>
          <a:xfrm>
            <a:off x="1071563" y="319087"/>
            <a:ext cx="5995987" cy="923330"/>
          </a:xfrm>
          <a:prstGeom prst="rect">
            <a:avLst/>
          </a:prstGeom>
          <a:noFill/>
        </p:spPr>
        <p:txBody>
          <a:bodyPr wrap="square" rtlCol="0">
            <a:spAutoFit/>
          </a:bodyPr>
          <a:lstStyle/>
          <a:p>
            <a:r>
              <a:rPr lang="en-US" sz="5400" dirty="0"/>
              <a:t>Discussion Questions</a:t>
            </a:r>
          </a:p>
        </p:txBody>
      </p:sp>
    </p:spTree>
    <p:extLst>
      <p:ext uri="{BB962C8B-B14F-4D97-AF65-F5344CB8AC3E}">
        <p14:creationId xmlns:p14="http://schemas.microsoft.com/office/powerpoint/2010/main" val="1450242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28</TotalTime>
  <Words>149</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Elephant</vt:lpstr>
      <vt:lpstr>Tw Cen MT</vt:lpstr>
      <vt:lpstr>Circuit</vt:lpstr>
      <vt:lpstr>PowerPoint Presentation</vt:lpstr>
      <vt:lpstr>PowerPoint Presentation</vt:lpstr>
      <vt:lpstr>PowerPoint Presentation</vt:lpstr>
      <vt:lpstr>What Do you think when you hear the word tolerance?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Rubio Janina M</dc:creator>
  <cp:lastModifiedBy>Rubio Janina M</cp:lastModifiedBy>
  <cp:revision>3</cp:revision>
  <dcterms:created xsi:type="dcterms:W3CDTF">2020-08-14T17:16:31Z</dcterms:created>
  <dcterms:modified xsi:type="dcterms:W3CDTF">2020-08-14T17:45:20Z</dcterms:modified>
</cp:coreProperties>
</file>