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64" d="100"/>
          <a:sy n="64" d="100"/>
        </p:scale>
        <p:origin x="50"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F99A-A74B-443E-AF20-63C49E3B4E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36818D-DEA3-4246-9663-98B27DC5C6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E8EC5B-3513-4857-9615-94E17728CDCF}"/>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5" name="Footer Placeholder 4">
            <a:extLst>
              <a:ext uri="{FF2B5EF4-FFF2-40B4-BE49-F238E27FC236}">
                <a16:creationId xmlns:a16="http://schemas.microsoft.com/office/drawing/2014/main" id="{F7F74CCA-3B26-48F2-AAB7-DEE3D0FCE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1488F6-CF29-461D-8488-08C8397743F6}"/>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314464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A701-3CBA-427C-AFBC-977C550088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388309-4494-45BC-A3B8-EB34F15D36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AB72EE-E43D-4EE2-B1F0-BED985498EDF}"/>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5" name="Footer Placeholder 4">
            <a:extLst>
              <a:ext uri="{FF2B5EF4-FFF2-40B4-BE49-F238E27FC236}">
                <a16:creationId xmlns:a16="http://schemas.microsoft.com/office/drawing/2014/main" id="{A6A6F8C3-1875-421C-9220-AD7D61069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8C15B-B5D5-4584-A623-83DF0E196C52}"/>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4213807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5232B1-745D-4B79-A0C5-D6B37BA87C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A8660E-E2B5-442C-B8AD-C05A4C6972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6190B6-CC9A-4188-A77E-58FC79F6765A}"/>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5" name="Footer Placeholder 4">
            <a:extLst>
              <a:ext uri="{FF2B5EF4-FFF2-40B4-BE49-F238E27FC236}">
                <a16:creationId xmlns:a16="http://schemas.microsoft.com/office/drawing/2014/main" id="{B577CB16-457A-4534-89AA-622921BB4E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C05639-BED1-4C04-9FA9-4913A9BA6690}"/>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45610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3A914-2C72-4DCE-A8E7-2C3F68889A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894832-B719-4F5E-B8E7-481340B8EC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2CDAA-811E-434F-97A8-7176A741DC8C}"/>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5" name="Footer Placeholder 4">
            <a:extLst>
              <a:ext uri="{FF2B5EF4-FFF2-40B4-BE49-F238E27FC236}">
                <a16:creationId xmlns:a16="http://schemas.microsoft.com/office/drawing/2014/main" id="{0C306522-55FF-4E03-B868-BA1652C8C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DC4461-B8DE-4205-B59F-74328B9A8922}"/>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651845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D4DDA-36D4-4550-9AD1-102BAE0375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BF4331-215A-4AA5-A88D-914E0519FB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6898C3-0254-46AF-80B6-0AE34E495E5B}"/>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5" name="Footer Placeholder 4">
            <a:extLst>
              <a:ext uri="{FF2B5EF4-FFF2-40B4-BE49-F238E27FC236}">
                <a16:creationId xmlns:a16="http://schemas.microsoft.com/office/drawing/2014/main" id="{4460BE01-A1E7-4050-921D-25C1FB0E9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E87B1-D77A-4028-BF2A-3B57401341C1}"/>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185168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8071-57B2-4106-ABD3-53801AC45A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9967B9-53F6-4224-82F7-A98E03CCE0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9EDB27-0C15-4024-A012-36323AA59C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4F7F27-49F1-42B6-9260-ECFAA4734173}"/>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6" name="Footer Placeholder 5">
            <a:extLst>
              <a:ext uri="{FF2B5EF4-FFF2-40B4-BE49-F238E27FC236}">
                <a16:creationId xmlns:a16="http://schemas.microsoft.com/office/drawing/2014/main" id="{BEA00224-6BC6-4983-9B05-5E06B3AC72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78CC3-2B01-46F9-99D1-6DAFBFA3BFBA}"/>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313080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EFE8-A132-4982-9C43-DBB202BD2C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9F5BC8-95EE-45E1-B9E2-008158D8CD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FAF719-DE62-4129-B6F2-842506F691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E3C4A5-AEC5-4692-B9F0-0139B35734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C89297-1501-4F12-BEC1-C5250FB2AC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473512-0B31-4939-8363-74F4EB78DFB1}"/>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8" name="Footer Placeholder 7">
            <a:extLst>
              <a:ext uri="{FF2B5EF4-FFF2-40B4-BE49-F238E27FC236}">
                <a16:creationId xmlns:a16="http://schemas.microsoft.com/office/drawing/2014/main" id="{5293B06B-6876-4306-9D4B-5B2383886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D02E48-A305-408C-B910-A92D027BAB1A}"/>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104306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5CE50-D04A-4C9A-8DD8-D40A06663F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078001-E13E-4FAE-BC69-E05D131B4CEA}"/>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4" name="Footer Placeholder 3">
            <a:extLst>
              <a:ext uri="{FF2B5EF4-FFF2-40B4-BE49-F238E27FC236}">
                <a16:creationId xmlns:a16="http://schemas.microsoft.com/office/drawing/2014/main" id="{2D0751CE-DE44-4181-915A-7A94BD8F5F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0F935B-DF05-43C2-857D-71B5A9490A5C}"/>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4133396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55332F-031A-402E-8886-9C9A86EFF9B4}"/>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3" name="Footer Placeholder 2">
            <a:extLst>
              <a:ext uri="{FF2B5EF4-FFF2-40B4-BE49-F238E27FC236}">
                <a16:creationId xmlns:a16="http://schemas.microsoft.com/office/drawing/2014/main" id="{23E716ED-AD51-49CC-9C9B-AE1F00069C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CDFC67-064B-4AAF-A578-0FDA7E4D1F07}"/>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3520578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2807-7008-422F-8A1C-B6E3E33A33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2B7920-2226-486E-989B-1CDAA444DE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B5210-E4C2-4311-A3F3-58AA42921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3363EC-F4E4-46F0-89FF-054A19B0C29D}"/>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6" name="Footer Placeholder 5">
            <a:extLst>
              <a:ext uri="{FF2B5EF4-FFF2-40B4-BE49-F238E27FC236}">
                <a16:creationId xmlns:a16="http://schemas.microsoft.com/office/drawing/2014/main" id="{F8A33F77-5352-4EB7-AFBA-7C67092A9F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3A40F-F934-407D-995A-45F46BFF94E7}"/>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270690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2CFAD-E646-45BE-961C-3E8358E20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6CACD5-6FC5-4C40-B847-6F953BD186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53D70C-6DEF-4247-8F2F-C6020EEB2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DB4ECB-7B22-45A3-909D-1CE070C1B510}"/>
              </a:ext>
            </a:extLst>
          </p:cNvPr>
          <p:cNvSpPr>
            <a:spLocks noGrp="1"/>
          </p:cNvSpPr>
          <p:nvPr>
            <p:ph type="dt" sz="half" idx="10"/>
          </p:nvPr>
        </p:nvSpPr>
        <p:spPr/>
        <p:txBody>
          <a:bodyPr/>
          <a:lstStyle/>
          <a:p>
            <a:fld id="{F75BF2FE-2014-42E9-BA68-AD67DB0F1E18}" type="datetimeFigureOut">
              <a:rPr lang="en-US" smtClean="0"/>
              <a:t>8/30/2020</a:t>
            </a:fld>
            <a:endParaRPr lang="en-US"/>
          </a:p>
        </p:txBody>
      </p:sp>
      <p:sp>
        <p:nvSpPr>
          <p:cNvPr id="6" name="Footer Placeholder 5">
            <a:extLst>
              <a:ext uri="{FF2B5EF4-FFF2-40B4-BE49-F238E27FC236}">
                <a16:creationId xmlns:a16="http://schemas.microsoft.com/office/drawing/2014/main" id="{F44CB27C-32A1-4FB2-9302-0FE8552340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B101D2-23ED-44D5-9B3C-2612BE2ED0B0}"/>
              </a:ext>
            </a:extLst>
          </p:cNvPr>
          <p:cNvSpPr>
            <a:spLocks noGrp="1"/>
          </p:cNvSpPr>
          <p:nvPr>
            <p:ph type="sldNum" sz="quarter" idx="12"/>
          </p:nvPr>
        </p:nvSpPr>
        <p:spPr/>
        <p:txBody>
          <a:bodyPr/>
          <a:lstStyle/>
          <a:p>
            <a:fld id="{5348845C-157E-4C8A-A8D7-163E65855874}" type="slidenum">
              <a:rPr lang="en-US" smtClean="0"/>
              <a:t>‹#›</a:t>
            </a:fld>
            <a:endParaRPr lang="en-US"/>
          </a:p>
        </p:txBody>
      </p:sp>
    </p:spTree>
    <p:extLst>
      <p:ext uri="{BB962C8B-B14F-4D97-AF65-F5344CB8AC3E}">
        <p14:creationId xmlns:p14="http://schemas.microsoft.com/office/powerpoint/2010/main" val="60706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C87C0C-38F8-4E69-96BD-60C28FF1A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D6D9A2-4DE4-4BC8-B3C5-3891791DE8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006CC1-4100-4981-B625-AE11850F1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BF2FE-2014-42E9-BA68-AD67DB0F1E18}" type="datetimeFigureOut">
              <a:rPr lang="en-US" smtClean="0"/>
              <a:t>8/30/2020</a:t>
            </a:fld>
            <a:endParaRPr lang="en-US"/>
          </a:p>
        </p:txBody>
      </p:sp>
      <p:sp>
        <p:nvSpPr>
          <p:cNvPr id="5" name="Footer Placeholder 4">
            <a:extLst>
              <a:ext uri="{FF2B5EF4-FFF2-40B4-BE49-F238E27FC236}">
                <a16:creationId xmlns:a16="http://schemas.microsoft.com/office/drawing/2014/main" id="{A663BA85-3151-46E7-97B8-EACF7471BB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53CB20-F928-4737-A90B-AED977423D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8845C-157E-4C8A-A8D7-163E65855874}" type="slidenum">
              <a:rPr lang="en-US" smtClean="0"/>
              <a:t>‹#›</a:t>
            </a:fld>
            <a:endParaRPr lang="en-US"/>
          </a:p>
        </p:txBody>
      </p:sp>
    </p:spTree>
    <p:extLst>
      <p:ext uri="{BB962C8B-B14F-4D97-AF65-F5344CB8AC3E}">
        <p14:creationId xmlns:p14="http://schemas.microsoft.com/office/powerpoint/2010/main" val="4208613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csd.connectwithkids.com/character-life-skil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26BDCA6B-3C9C-4213-A0D9-30BD5F0B07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8426302" cy="6858000"/>
          </a:xfrm>
          <a:custGeom>
            <a:avLst/>
            <a:gdLst>
              <a:gd name="connsiteX0" fmla="*/ 184095 w 8426302"/>
              <a:gd name="connsiteY0" fmla="*/ 6858000 h 6858000"/>
              <a:gd name="connsiteX1" fmla="*/ 8426302 w 8426302"/>
              <a:gd name="connsiteY1" fmla="*/ 6858000 h 6858000"/>
              <a:gd name="connsiteX2" fmla="*/ 8426302 w 8426302"/>
              <a:gd name="connsiteY2" fmla="*/ 0 h 6858000"/>
              <a:gd name="connsiteX3" fmla="*/ 2743435 w 8426302"/>
              <a:gd name="connsiteY3" fmla="*/ 0 h 6858000"/>
              <a:gd name="connsiteX4" fmla="*/ 2688451 w 8426302"/>
              <a:gd name="connsiteY4" fmla="*/ 37385 h 6858000"/>
              <a:gd name="connsiteX5" fmla="*/ 0 w 8426302"/>
              <a:gd name="connsiteY5" fmla="*/ 5321277 h 6858000"/>
              <a:gd name="connsiteX6" fmla="*/ 116943 w 8426302"/>
              <a:gd name="connsiteY6" fmla="*/ 65584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6302" h="6858000">
                <a:moveTo>
                  <a:pt x="184095" y="6858000"/>
                </a:moveTo>
                <a:lnTo>
                  <a:pt x="8426302" y="6858000"/>
                </a:lnTo>
                <a:lnTo>
                  <a:pt x="8426302" y="0"/>
                </a:lnTo>
                <a:lnTo>
                  <a:pt x="2743435" y="0"/>
                </a:lnTo>
                <a:lnTo>
                  <a:pt x="2688451" y="37385"/>
                </a:lnTo>
                <a:cubicBezTo>
                  <a:pt x="1058888" y="1225893"/>
                  <a:pt x="0" y="3149927"/>
                  <a:pt x="0" y="5321277"/>
                </a:cubicBezTo>
                <a:cubicBezTo>
                  <a:pt x="0" y="5744268"/>
                  <a:pt x="40184" y="6157873"/>
                  <a:pt x="116943" y="6558484"/>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FDA12F62-867F-4684-B28B-E085D09DCC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8174932" cy="6858000"/>
          </a:xfrm>
          <a:custGeom>
            <a:avLst/>
            <a:gdLst>
              <a:gd name="connsiteX0" fmla="*/ 190266 w 8174932"/>
              <a:gd name="connsiteY0" fmla="*/ 6858000 h 6858000"/>
              <a:gd name="connsiteX1" fmla="*/ 8174932 w 8174932"/>
              <a:gd name="connsiteY1" fmla="*/ 6858000 h 6858000"/>
              <a:gd name="connsiteX2" fmla="*/ 8174932 w 8174932"/>
              <a:gd name="connsiteY2" fmla="*/ 0 h 6858000"/>
              <a:gd name="connsiteX3" fmla="*/ 2944847 w 8174932"/>
              <a:gd name="connsiteY3" fmla="*/ 0 h 6858000"/>
              <a:gd name="connsiteX4" fmla="*/ 2646373 w 8174932"/>
              <a:gd name="connsiteY4" fmla="*/ 196447 h 6858000"/>
              <a:gd name="connsiteX5" fmla="*/ 0 w 8174932"/>
              <a:gd name="connsiteY5" fmla="*/ 5321277 h 6858000"/>
              <a:gd name="connsiteX6" fmla="*/ 112445 w 8174932"/>
              <a:gd name="connsiteY6" fmla="*/ 65108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74932" h="6858000">
                <a:moveTo>
                  <a:pt x="190266" y="6858000"/>
                </a:moveTo>
                <a:lnTo>
                  <a:pt x="8174932" y="6858000"/>
                </a:lnTo>
                <a:lnTo>
                  <a:pt x="8174932" y="0"/>
                </a:lnTo>
                <a:lnTo>
                  <a:pt x="2944847" y="0"/>
                </a:lnTo>
                <a:lnTo>
                  <a:pt x="2646373" y="196447"/>
                </a:lnTo>
                <a:cubicBezTo>
                  <a:pt x="1044779" y="1335395"/>
                  <a:pt x="0" y="3206327"/>
                  <a:pt x="0" y="5321277"/>
                </a:cubicBezTo>
                <a:cubicBezTo>
                  <a:pt x="0" y="5727999"/>
                  <a:pt x="38639" y="6125696"/>
                  <a:pt x="112445" y="6510898"/>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042AB78-715A-4B33-8802-43840971CF59}"/>
              </a:ext>
            </a:extLst>
          </p:cNvPr>
          <p:cNvSpPr>
            <a:spLocks noGrp="1"/>
          </p:cNvSpPr>
          <p:nvPr>
            <p:ph type="ctrTitle"/>
          </p:nvPr>
        </p:nvSpPr>
        <p:spPr>
          <a:xfrm>
            <a:off x="804672" y="234110"/>
            <a:ext cx="5936370" cy="3466213"/>
          </a:xfrm>
        </p:spPr>
        <p:txBody>
          <a:bodyPr anchor="b">
            <a:normAutofit/>
          </a:bodyPr>
          <a:lstStyle/>
          <a:p>
            <a:pPr algn="l"/>
            <a:r>
              <a:rPr lang="en-US" sz="7200">
                <a:solidFill>
                  <a:srgbClr val="FFFFFF"/>
                </a:solidFill>
              </a:rPr>
              <a:t>Respect</a:t>
            </a:r>
          </a:p>
        </p:txBody>
      </p:sp>
      <p:sp>
        <p:nvSpPr>
          <p:cNvPr id="3" name="Subtitle 2">
            <a:extLst>
              <a:ext uri="{FF2B5EF4-FFF2-40B4-BE49-F238E27FC236}">
                <a16:creationId xmlns:a16="http://schemas.microsoft.com/office/drawing/2014/main" id="{3B30B7EA-160C-4102-B2EE-162690C6337E}"/>
              </a:ext>
            </a:extLst>
          </p:cNvPr>
          <p:cNvSpPr>
            <a:spLocks noGrp="1"/>
          </p:cNvSpPr>
          <p:nvPr>
            <p:ph type="subTitle" idx="1"/>
          </p:nvPr>
        </p:nvSpPr>
        <p:spPr>
          <a:xfrm>
            <a:off x="804672" y="4180354"/>
            <a:ext cx="5649289" cy="1279978"/>
          </a:xfrm>
        </p:spPr>
        <p:txBody>
          <a:bodyPr anchor="t">
            <a:normAutofit/>
          </a:bodyPr>
          <a:lstStyle/>
          <a:p>
            <a:pPr algn="l"/>
            <a:r>
              <a:rPr lang="en-US">
                <a:solidFill>
                  <a:srgbClr val="FFFFFF"/>
                </a:solidFill>
              </a:rPr>
              <a:t>September 2020</a:t>
            </a:r>
          </a:p>
        </p:txBody>
      </p:sp>
    </p:spTree>
    <p:extLst>
      <p:ext uri="{BB962C8B-B14F-4D97-AF65-F5344CB8AC3E}">
        <p14:creationId xmlns:p14="http://schemas.microsoft.com/office/powerpoint/2010/main" val="273824605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BCA11C-7596-44EA-86FD-25CA51CAB7AD}"/>
              </a:ext>
            </a:extLst>
          </p:cNvPr>
          <p:cNvSpPr>
            <a:spLocks noGrp="1"/>
          </p:cNvSpPr>
          <p:nvPr>
            <p:ph type="title"/>
          </p:nvPr>
        </p:nvSpPr>
        <p:spPr>
          <a:xfrm>
            <a:off x="838200" y="621792"/>
            <a:ext cx="4795157" cy="5413248"/>
          </a:xfrm>
        </p:spPr>
        <p:txBody>
          <a:bodyPr>
            <a:normAutofit/>
          </a:bodyPr>
          <a:lstStyle/>
          <a:p>
            <a:r>
              <a:rPr lang="en-US" sz="5200">
                <a:solidFill>
                  <a:schemeClr val="bg1"/>
                </a:solidFill>
              </a:rPr>
              <a:t>Character Word of the Month</a:t>
            </a:r>
            <a:endParaRPr lang="en-US" sz="5200" dirty="0">
              <a:solidFill>
                <a:schemeClr val="bg1"/>
              </a:solidFill>
            </a:endParaRPr>
          </a:p>
        </p:txBody>
      </p:sp>
      <p:pic>
        <p:nvPicPr>
          <p:cNvPr id="5" name="Content Placeholder 4" descr="A close up of text on a white background&#10;&#10;Description automatically generated">
            <a:extLst>
              <a:ext uri="{FF2B5EF4-FFF2-40B4-BE49-F238E27FC236}">
                <a16:creationId xmlns:a16="http://schemas.microsoft.com/office/drawing/2014/main" id="{43D11810-8B13-4D88-ADA1-7C825651B5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13450" y="0"/>
            <a:ext cx="6178549" cy="6858000"/>
          </a:xfrm>
        </p:spPr>
      </p:pic>
    </p:spTree>
    <p:extLst>
      <p:ext uri="{BB962C8B-B14F-4D97-AF65-F5344CB8AC3E}">
        <p14:creationId xmlns:p14="http://schemas.microsoft.com/office/powerpoint/2010/main" val="55518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4BBA-FE3B-43D5-82A1-E8673B951C04}"/>
              </a:ext>
            </a:extLst>
          </p:cNvPr>
          <p:cNvSpPr>
            <a:spLocks noGrp="1"/>
          </p:cNvSpPr>
          <p:nvPr>
            <p:ph type="title"/>
          </p:nvPr>
        </p:nvSpPr>
        <p:spPr>
          <a:xfrm>
            <a:off x="804673" y="1445494"/>
            <a:ext cx="3616856" cy="4376572"/>
          </a:xfrm>
        </p:spPr>
        <p:txBody>
          <a:bodyPr anchor="ctr">
            <a:normAutofit/>
          </a:bodyPr>
          <a:lstStyle/>
          <a:p>
            <a:r>
              <a:rPr lang="en-US" sz="3200" dirty="0"/>
              <a:t>How do you show respect to others in your life?</a:t>
            </a:r>
            <a:br>
              <a:rPr lang="en-US" sz="3200" dirty="0"/>
            </a:br>
            <a:br>
              <a:rPr lang="en-US" sz="3200" dirty="0"/>
            </a:br>
            <a:r>
              <a:rPr lang="en-US" sz="3200" dirty="0"/>
              <a:t>Why is respectful behavior important in society?</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a logo&#10;&#10;Description automatically generated">
            <a:extLst>
              <a:ext uri="{FF2B5EF4-FFF2-40B4-BE49-F238E27FC236}">
                <a16:creationId xmlns:a16="http://schemas.microsoft.com/office/drawing/2014/main" id="{9B08B46E-CEB0-470F-9FB7-A88ACB440B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6998" y="1485901"/>
            <a:ext cx="6760603" cy="3521601"/>
          </a:xfrm>
        </p:spPr>
      </p:pic>
    </p:spTree>
    <p:extLst>
      <p:ext uri="{BB962C8B-B14F-4D97-AF65-F5344CB8AC3E}">
        <p14:creationId xmlns:p14="http://schemas.microsoft.com/office/powerpoint/2010/main" val="159339294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B99C01-F00E-4C44-A211-3E6782361616}"/>
              </a:ext>
            </a:extLst>
          </p:cNvPr>
          <p:cNvSpPr>
            <a:spLocks noGrp="1"/>
          </p:cNvSpPr>
          <p:nvPr>
            <p:ph type="title"/>
          </p:nvPr>
        </p:nvSpPr>
        <p:spPr>
          <a:xfrm>
            <a:off x="2311147" y="365760"/>
            <a:ext cx="7569706" cy="1288238"/>
          </a:xfrm>
        </p:spPr>
        <p:txBody>
          <a:bodyPr anchor="ctr">
            <a:normAutofit/>
          </a:bodyPr>
          <a:lstStyle/>
          <a:p>
            <a:pPr algn="ctr"/>
            <a:r>
              <a:rPr lang="en-US" dirty="0"/>
              <a:t>Video</a:t>
            </a:r>
          </a:p>
        </p:txBody>
      </p:sp>
      <p:sp>
        <p:nvSpPr>
          <p:cNvPr id="3" name="Content Placeholder 2">
            <a:extLst>
              <a:ext uri="{FF2B5EF4-FFF2-40B4-BE49-F238E27FC236}">
                <a16:creationId xmlns:a16="http://schemas.microsoft.com/office/drawing/2014/main" id="{5BF915E6-28B8-460B-ADA2-AFAC8144EC73}"/>
              </a:ext>
            </a:extLst>
          </p:cNvPr>
          <p:cNvSpPr>
            <a:spLocks noGrp="1"/>
          </p:cNvSpPr>
          <p:nvPr>
            <p:ph idx="1"/>
          </p:nvPr>
        </p:nvSpPr>
        <p:spPr>
          <a:xfrm>
            <a:off x="2165569" y="1956816"/>
            <a:ext cx="7860863" cy="4024884"/>
          </a:xfrm>
        </p:spPr>
        <p:txBody>
          <a:bodyPr anchor="t">
            <a:normAutofit/>
          </a:bodyPr>
          <a:lstStyle/>
          <a:p>
            <a:r>
              <a:rPr lang="en-US" dirty="0">
                <a:hlinkClick r:id="rId2">
                  <a:extLst>
                    <a:ext uri="{A12FA001-AC4F-418D-AE19-62706E023703}">
                      <ahyp:hlinkClr xmlns:ahyp="http://schemas.microsoft.com/office/drawing/2018/hyperlinkcolor" val="tx"/>
                    </a:ext>
                  </a:extLst>
                </a:hlinkClick>
              </a:rPr>
              <a:t>https://mcsd.connectwithkids.com/character-life-skills/</a:t>
            </a:r>
            <a:endParaRPr lang="en-US" dirty="0"/>
          </a:p>
          <a:p>
            <a:pPr marL="0" indent="0">
              <a:buNone/>
            </a:pPr>
            <a:r>
              <a:rPr lang="en-US" sz="2400" dirty="0"/>
              <a:t>(Click the link above and scroll down to the </a:t>
            </a:r>
            <a:r>
              <a:rPr lang="en-US" sz="2400" b="1" u="sng" dirty="0"/>
              <a:t>7</a:t>
            </a:r>
            <a:r>
              <a:rPr lang="en-US" sz="2400" b="1" u="sng" baseline="30000" dirty="0"/>
              <a:t>TH</a:t>
            </a:r>
            <a:r>
              <a:rPr lang="en-US" sz="2400" b="1" u="sng" dirty="0"/>
              <a:t> video on the RIGHT</a:t>
            </a:r>
            <a:r>
              <a:rPr lang="en-US" sz="2400" dirty="0"/>
              <a:t> to access the RESPECT video</a:t>
            </a:r>
          </a:p>
        </p:txBody>
      </p:sp>
    </p:spTree>
    <p:extLst>
      <p:ext uri="{BB962C8B-B14F-4D97-AF65-F5344CB8AC3E}">
        <p14:creationId xmlns:p14="http://schemas.microsoft.com/office/powerpoint/2010/main" val="130891609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4BBA-FE3B-43D5-82A1-E8673B951C04}"/>
              </a:ext>
            </a:extLst>
          </p:cNvPr>
          <p:cNvSpPr>
            <a:spLocks noGrp="1"/>
          </p:cNvSpPr>
          <p:nvPr>
            <p:ph type="title"/>
          </p:nvPr>
        </p:nvSpPr>
        <p:spPr>
          <a:xfrm>
            <a:off x="211000" y="761475"/>
            <a:ext cx="4696636" cy="5335049"/>
          </a:xfrm>
        </p:spPr>
        <p:txBody>
          <a:bodyPr anchor="ctr">
            <a:noAutofit/>
          </a:bodyPr>
          <a:lstStyle/>
          <a:p>
            <a:r>
              <a:rPr lang="en-US" sz="2300" dirty="0"/>
              <a:t>What stood out to you from this video? </a:t>
            </a:r>
            <a:br>
              <a:rPr lang="en-US" sz="2300" dirty="0"/>
            </a:br>
            <a:br>
              <a:rPr lang="en-US" sz="2300" dirty="0"/>
            </a:br>
            <a:r>
              <a:rPr lang="en-US" sz="2300" dirty="0"/>
              <a:t>Why do you think the title of this video was Respect? What kinds of respect (and disrespect) did you see or hear discussed?</a:t>
            </a:r>
            <a:br>
              <a:rPr lang="en-US" sz="2300" dirty="0"/>
            </a:br>
            <a:br>
              <a:rPr lang="en-US" sz="2300" dirty="0"/>
            </a:br>
            <a:r>
              <a:rPr lang="en-US" sz="2300" dirty="0"/>
              <a:t>One of the students at the end said that Theresa didn’t have respect for herself, so she believed it when her boyfriend didn’t have respect for her. Another student said that it wasn’t that she didn’t respect herself, it was that she believed her boyfriend could be better. What do you think?</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close up of a logo&#10;&#10;Description automatically generated">
            <a:extLst>
              <a:ext uri="{FF2B5EF4-FFF2-40B4-BE49-F238E27FC236}">
                <a16:creationId xmlns:a16="http://schemas.microsoft.com/office/drawing/2014/main" id="{CC046A3E-FCAE-49EA-BB4F-A1BF153B6A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65756" y="1085124"/>
            <a:ext cx="6095379" cy="4565651"/>
          </a:xfrm>
        </p:spPr>
      </p:pic>
    </p:spTree>
    <p:extLst>
      <p:ext uri="{BB962C8B-B14F-4D97-AF65-F5344CB8AC3E}">
        <p14:creationId xmlns:p14="http://schemas.microsoft.com/office/powerpoint/2010/main" val="339962616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157</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Respect</vt:lpstr>
      <vt:lpstr>Character Word of the Month</vt:lpstr>
      <vt:lpstr>How do you show respect to others in your life?  Why is respectful behavior important in society?</vt:lpstr>
      <vt:lpstr>Video</vt:lpstr>
      <vt:lpstr>What stood out to you from this video?   Why do you think the title of this video was Respect? What kinds of respect (and disrespect) did you see or hear discussed?  One of the students at the end said that Theresa didn’t have respect for herself, so she believed it when her boyfriend didn’t have respect for her. Another student said that it wasn’t that she didn’t respect herself, it was that she believed her boyfriend could be better. What do you think?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dc:title>
  <dc:creator>Rubio Janina M</dc:creator>
  <cp:lastModifiedBy>Rubio Janina M</cp:lastModifiedBy>
  <cp:revision>3</cp:revision>
  <dcterms:created xsi:type="dcterms:W3CDTF">2020-08-31T01:07:18Z</dcterms:created>
  <dcterms:modified xsi:type="dcterms:W3CDTF">2020-08-31T01:18:28Z</dcterms:modified>
</cp:coreProperties>
</file>