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9" r:id="rId1"/>
  </p:sldMasterIdLst>
  <p:notesMasterIdLst>
    <p:notesMasterId r:id="rId19"/>
  </p:notesMasterIdLst>
  <p:sldIdLst>
    <p:sldId id="256" r:id="rId2"/>
    <p:sldId id="274" r:id="rId3"/>
    <p:sldId id="257" r:id="rId4"/>
    <p:sldId id="265" r:id="rId5"/>
    <p:sldId id="272" r:id="rId6"/>
    <p:sldId id="258" r:id="rId7"/>
    <p:sldId id="264" r:id="rId8"/>
    <p:sldId id="266" r:id="rId9"/>
    <p:sldId id="267" r:id="rId10"/>
    <p:sldId id="268" r:id="rId11"/>
    <p:sldId id="271" r:id="rId12"/>
    <p:sldId id="269" r:id="rId13"/>
    <p:sldId id="270" r:id="rId14"/>
    <p:sldId id="260" r:id="rId15"/>
    <p:sldId id="261" r:id="rId16"/>
    <p:sldId id="263" r:id="rId17"/>
    <p:sldId id="273" r:id="rId18"/>
  </p:sldIdLst>
  <p:sldSz cx="13004800" cy="9753600"/>
  <p:notesSz cx="6858000" cy="9144000"/>
  <p:defaultTextStyle>
    <a:defPPr>
      <a:defRPr lang="en-US"/>
    </a:defPPr>
    <a:lvl1pPr algn="l" defTabSz="457200" rtl="0" eaLnBrk="0" fontAlgn="base" hangingPunct="0">
      <a:spcBef>
        <a:spcPct val="0"/>
      </a:spcBef>
      <a:spcAft>
        <a:spcPct val="0"/>
      </a:spcAft>
      <a:defRPr sz="4200" kern="1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1pPr>
    <a:lvl2pPr marL="342900" indent="114300" algn="l" defTabSz="457200" rtl="0" eaLnBrk="0" fontAlgn="base" hangingPunct="0">
      <a:spcBef>
        <a:spcPct val="0"/>
      </a:spcBef>
      <a:spcAft>
        <a:spcPct val="0"/>
      </a:spcAft>
      <a:defRPr sz="4200" kern="1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2pPr>
    <a:lvl3pPr marL="685800" indent="228600" algn="l" defTabSz="457200" rtl="0" eaLnBrk="0" fontAlgn="base" hangingPunct="0">
      <a:spcBef>
        <a:spcPct val="0"/>
      </a:spcBef>
      <a:spcAft>
        <a:spcPct val="0"/>
      </a:spcAft>
      <a:defRPr sz="4200" kern="1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3pPr>
    <a:lvl4pPr marL="1028700" indent="342900" algn="l" defTabSz="457200" rtl="0" eaLnBrk="0" fontAlgn="base" hangingPunct="0">
      <a:spcBef>
        <a:spcPct val="0"/>
      </a:spcBef>
      <a:spcAft>
        <a:spcPct val="0"/>
      </a:spcAft>
      <a:defRPr sz="4200" kern="1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4pPr>
    <a:lvl5pPr marL="1371600" indent="457200" algn="l" defTabSz="457200" rtl="0" eaLnBrk="0" fontAlgn="base" hangingPunct="0">
      <a:spcBef>
        <a:spcPct val="0"/>
      </a:spcBef>
      <a:spcAft>
        <a:spcPct val="0"/>
      </a:spcAft>
      <a:defRPr sz="4200" kern="1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5pPr>
    <a:lvl6pPr marL="2286000" algn="l" defTabSz="914400" rtl="0" eaLnBrk="1" latinLnBrk="0" hangingPunct="1">
      <a:defRPr sz="4200" kern="1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6pPr>
    <a:lvl7pPr marL="2743200" algn="l" defTabSz="914400" rtl="0" eaLnBrk="1" latinLnBrk="0" hangingPunct="1">
      <a:defRPr sz="4200" kern="1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7pPr>
    <a:lvl8pPr marL="3200400" algn="l" defTabSz="914400" rtl="0" eaLnBrk="1" latinLnBrk="0" hangingPunct="1">
      <a:defRPr sz="4200" kern="1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8pPr>
    <a:lvl9pPr marL="3657600" algn="l" defTabSz="914400" rtl="0" eaLnBrk="1" latinLnBrk="0" hangingPunct="1">
      <a:defRPr sz="4200" kern="1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p:cViewPr varScale="1">
        <p:scale>
          <a:sx n="42" d="100"/>
          <a:sy n="42" d="100"/>
        </p:scale>
        <p:origin x="1478" y="2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85C85178-890A-314A-B5BE-B172D321D5B6}"/>
              </a:ext>
            </a:extLst>
          </p:cNvPr>
          <p:cNvSpPr>
            <a:spLocks noGrp="1" noRot="1" noChangeAspec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sp>
      <p:sp>
        <p:nvSpPr>
          <p:cNvPr id="5122" name="Rectangle 2">
            <a:extLst>
              <a:ext uri="{FF2B5EF4-FFF2-40B4-BE49-F238E27FC236}">
                <a16:creationId xmlns:a16="http://schemas.microsoft.com/office/drawing/2014/main" id="{3145DF0D-04D2-C149-82D3-4C7B8C40E638}"/>
              </a:ext>
            </a:extLst>
          </p:cNvPr>
          <p:cNvSpPr>
            <a:spLocks noGrp="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sym typeface="Noteworthy Bold" charset="0"/>
              </a:rPr>
              <a:t>Click to edit Master text styles</a:t>
            </a:r>
          </a:p>
          <a:p>
            <a:pPr lvl="1"/>
            <a:r>
              <a:rPr lang="en-US" noProof="0">
                <a:sym typeface="Noteworthy Bold" charset="0"/>
              </a:rPr>
              <a:t>Second level</a:t>
            </a:r>
          </a:p>
          <a:p>
            <a:pPr lvl="2"/>
            <a:r>
              <a:rPr lang="en-US" noProof="0">
                <a:sym typeface="Noteworthy Bold" charset="0"/>
              </a:rPr>
              <a:t>Third level</a:t>
            </a:r>
          </a:p>
          <a:p>
            <a:pPr lvl="3"/>
            <a:r>
              <a:rPr lang="en-US" noProof="0">
                <a:sym typeface="Noteworthy Bold" charset="0"/>
              </a:rPr>
              <a:t>Fourth level</a:t>
            </a:r>
          </a:p>
          <a:p>
            <a:pPr lvl="4"/>
            <a:r>
              <a:rPr lang="en-US" noProof="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panose="02000400000000000000" pitchFamily="2" charset="77"/>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panose="02000400000000000000" pitchFamily="2" charset="77"/>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panose="02000400000000000000" pitchFamily="2" charset="77"/>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panose="02000400000000000000" pitchFamily="2" charset="77"/>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panose="02000400000000000000" pitchFamily="2" charset="77"/>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8425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17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65400"/>
            <a:ext cx="2616200" cy="410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65400"/>
            <a:ext cx="7696200" cy="410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33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73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4940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5207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207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02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84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730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44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033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halkduster"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095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95A037A-1818-9B41-BBD2-48B0C33CB532}"/>
              </a:ext>
            </a:extLst>
          </p:cNvPr>
          <p:cNvSpPr>
            <a:spLocks noGrp="1"/>
          </p:cNvSpPr>
          <p:nvPr>
            <p:ph type="title"/>
          </p:nvPr>
        </p:nvSpPr>
        <p:spPr bwMode="auto">
          <a:xfrm>
            <a:off x="1270000" y="2565400"/>
            <a:ext cx="10464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0" tIns="0" rIns="0" bIns="0" numCol="1" anchor="b" anchorCtr="0" compatLnSpc="1">
            <a:prstTxWarp prst="textNoShape">
              <a:avLst/>
            </a:prstTxWarp>
          </a:bodyPr>
          <a:lstStyle/>
          <a:p>
            <a:pPr lvl="0"/>
            <a:r>
              <a:rPr lang="en-US" altLang="en-US">
                <a:sym typeface="Chalkduster" panose="03050602040202020205" pitchFamily="66" charset="77"/>
              </a:rPr>
              <a:t>Click to edit Master title style</a:t>
            </a:r>
          </a:p>
        </p:txBody>
      </p:sp>
      <p:sp>
        <p:nvSpPr>
          <p:cNvPr id="1027" name="Rectangle 2">
            <a:extLst>
              <a:ext uri="{FF2B5EF4-FFF2-40B4-BE49-F238E27FC236}">
                <a16:creationId xmlns:a16="http://schemas.microsoft.com/office/drawing/2014/main" id="{8284C789-849C-5944-A9D2-3FEAC5C7C72E}"/>
              </a:ext>
            </a:extLst>
          </p:cNvPr>
          <p:cNvSpPr>
            <a:spLocks noGrp="1"/>
          </p:cNvSpPr>
          <p:nvPr>
            <p:ph type="body" idx="1"/>
          </p:nvPr>
        </p:nvSpPr>
        <p:spPr bwMode="auto">
          <a:xfrm>
            <a:off x="1270000" y="5207000"/>
            <a:ext cx="104648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0" tIns="0" rIns="0" bIns="0" numCol="1" anchor="t" anchorCtr="0" compatLnSpc="1">
            <a:prstTxWarp prst="textNoShape">
              <a:avLst/>
            </a:prstTxWarp>
          </a:bodyPr>
          <a:lstStyle/>
          <a:p>
            <a:pPr lvl="0"/>
            <a:r>
              <a:rPr lang="en-US" altLang="en-US">
                <a:sym typeface="Chalkduster" panose="03050602040202020205" pitchFamily="66" charset="77"/>
              </a:rPr>
              <a:t>Click to edit Master text styles</a:t>
            </a:r>
          </a:p>
          <a:p>
            <a:pPr lvl="1"/>
            <a:r>
              <a:rPr lang="en-US" altLang="en-US">
                <a:sym typeface="Chalkduster" panose="03050602040202020205" pitchFamily="66" charset="77"/>
              </a:rPr>
              <a:t>Second level</a:t>
            </a:r>
          </a:p>
          <a:p>
            <a:pPr lvl="2"/>
            <a:r>
              <a:rPr lang="en-US" altLang="en-US">
                <a:sym typeface="Chalkduster" panose="03050602040202020205" pitchFamily="66" charset="77"/>
              </a:rPr>
              <a:t>Third level</a:t>
            </a:r>
          </a:p>
          <a:p>
            <a:pPr lvl="3"/>
            <a:r>
              <a:rPr lang="en-US" altLang="en-US">
                <a:sym typeface="Chalkduster" panose="03050602040202020205" pitchFamily="66" charset="77"/>
              </a:rPr>
              <a:t>Fourth level</a:t>
            </a:r>
          </a:p>
          <a:p>
            <a:pPr lvl="4"/>
            <a:r>
              <a:rPr lang="en-US" altLang="en-US">
                <a:sym typeface="Chalkduster" panose="03050602040202020205" pitchFamily="66" charset="77"/>
              </a:rPr>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eaLnBrk="0" fontAlgn="base" hangingPunct="0">
        <a:spcBef>
          <a:spcPct val="0"/>
        </a:spcBef>
        <a:spcAft>
          <a:spcPct val="0"/>
        </a:spcAft>
        <a:defRPr sz="7200">
          <a:solidFill>
            <a:srgbClr val="FFFFFF"/>
          </a:solidFill>
          <a:latin typeface="+mj-lt"/>
          <a:ea typeface="+mj-ea"/>
          <a:cs typeface="+mj-cs"/>
          <a:sym typeface="Chalkduster" panose="03050602040202020205" pitchFamily="66" charset="77"/>
        </a:defRPr>
      </a:lvl1pPr>
      <a:lvl2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panose="03050602040202020205" pitchFamily="66" charset="77"/>
        </a:defRPr>
      </a:lvl2pPr>
      <a:lvl3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panose="03050602040202020205" pitchFamily="66" charset="77"/>
        </a:defRPr>
      </a:lvl3pPr>
      <a:lvl4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panose="03050602040202020205" pitchFamily="66" charset="77"/>
        </a:defRPr>
      </a:lvl4pPr>
      <a:lvl5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panose="03050602040202020205" pitchFamily="66" charset="77"/>
        </a:defRPr>
      </a:lvl5pPr>
      <a:lvl6pPr marL="4572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6pPr>
      <a:lvl7pPr marL="9144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7pPr>
      <a:lvl8pPr marL="13716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8pPr>
      <a:lvl9pPr marL="18288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9pPr>
    </p:titleStyle>
    <p:bodyStyle>
      <a:lvl1pPr marL="342900" indent="-342900" algn="l" defTabSz="457200" rtl="0" eaLnBrk="0" fontAlgn="base" hangingPunct="0">
        <a:spcBef>
          <a:spcPts val="3600"/>
        </a:spcBef>
        <a:spcAft>
          <a:spcPct val="0"/>
        </a:spcAft>
        <a:defRPr sz="3600">
          <a:solidFill>
            <a:srgbClr val="FFFFFF"/>
          </a:solidFill>
          <a:latin typeface="+mn-lt"/>
          <a:ea typeface="+mn-ea"/>
          <a:cs typeface="+mn-cs"/>
          <a:sym typeface="Chalkduster" panose="03050602040202020205" pitchFamily="66" charset="77"/>
        </a:defRPr>
      </a:lvl1pPr>
      <a:lvl2pPr marL="342900" indent="114300" algn="l" defTabSz="457200" rtl="0" eaLnBrk="0" fontAlgn="base" hangingPunct="0">
        <a:spcBef>
          <a:spcPts val="3600"/>
        </a:spcBef>
        <a:spcAft>
          <a:spcPct val="0"/>
        </a:spcAft>
        <a:defRPr sz="3600">
          <a:solidFill>
            <a:srgbClr val="FFFFFF"/>
          </a:solidFill>
          <a:latin typeface="+mn-lt"/>
          <a:ea typeface="+mn-ea"/>
          <a:cs typeface="+mn-cs"/>
          <a:sym typeface="Chalkduster" panose="03050602040202020205" pitchFamily="66" charset="77"/>
        </a:defRPr>
      </a:lvl2pPr>
      <a:lvl3pPr marL="685800" indent="228600" algn="l" defTabSz="457200" rtl="0" eaLnBrk="0" fontAlgn="base" hangingPunct="0">
        <a:spcBef>
          <a:spcPts val="3600"/>
        </a:spcBef>
        <a:spcAft>
          <a:spcPct val="0"/>
        </a:spcAft>
        <a:defRPr sz="3600">
          <a:solidFill>
            <a:srgbClr val="FFFFFF"/>
          </a:solidFill>
          <a:latin typeface="+mn-lt"/>
          <a:ea typeface="+mn-ea"/>
          <a:cs typeface="+mn-cs"/>
          <a:sym typeface="Chalkduster" panose="03050602040202020205" pitchFamily="66" charset="77"/>
        </a:defRPr>
      </a:lvl3pPr>
      <a:lvl4pPr marL="1028700" indent="342900" algn="l" defTabSz="457200" rtl="0" eaLnBrk="0" fontAlgn="base" hangingPunct="0">
        <a:spcBef>
          <a:spcPts val="3600"/>
        </a:spcBef>
        <a:spcAft>
          <a:spcPct val="0"/>
        </a:spcAft>
        <a:defRPr sz="3600">
          <a:solidFill>
            <a:srgbClr val="FFFFFF"/>
          </a:solidFill>
          <a:latin typeface="+mn-lt"/>
          <a:ea typeface="+mn-ea"/>
          <a:cs typeface="+mn-cs"/>
          <a:sym typeface="Chalkduster" panose="03050602040202020205" pitchFamily="66" charset="77"/>
        </a:defRPr>
      </a:lvl4pPr>
      <a:lvl5pPr marL="1371600" indent="457200" algn="l" defTabSz="457200" rtl="0" eaLnBrk="0" fontAlgn="base" hangingPunct="0">
        <a:spcBef>
          <a:spcPts val="3600"/>
        </a:spcBef>
        <a:spcAft>
          <a:spcPct val="0"/>
        </a:spcAft>
        <a:defRPr sz="3600">
          <a:solidFill>
            <a:srgbClr val="FFFFFF"/>
          </a:solidFill>
          <a:latin typeface="+mn-lt"/>
          <a:ea typeface="+mn-ea"/>
          <a:cs typeface="+mn-cs"/>
          <a:sym typeface="Chalkduster" panose="03050602040202020205" pitchFamily="66" charset="77"/>
        </a:defRPr>
      </a:lvl5pPr>
      <a:lvl6pPr marL="1828800" algn="l" defTabSz="457200" rtl="0" fontAlgn="base" hangingPunct="0">
        <a:spcBef>
          <a:spcPts val="3600"/>
        </a:spcBef>
        <a:spcAft>
          <a:spcPct val="0"/>
        </a:spcAft>
        <a:defRPr sz="3600">
          <a:solidFill>
            <a:srgbClr val="FFFFFF"/>
          </a:solidFill>
          <a:latin typeface="+mn-lt"/>
          <a:ea typeface="+mn-ea"/>
          <a:cs typeface="+mn-cs"/>
          <a:sym typeface="Chalkduster" charset="0"/>
        </a:defRPr>
      </a:lvl6pPr>
      <a:lvl7pPr marL="2286000" algn="l" defTabSz="457200" rtl="0" fontAlgn="base" hangingPunct="0">
        <a:spcBef>
          <a:spcPts val="3600"/>
        </a:spcBef>
        <a:spcAft>
          <a:spcPct val="0"/>
        </a:spcAft>
        <a:defRPr sz="3600">
          <a:solidFill>
            <a:srgbClr val="FFFFFF"/>
          </a:solidFill>
          <a:latin typeface="+mn-lt"/>
          <a:ea typeface="+mn-ea"/>
          <a:cs typeface="+mn-cs"/>
          <a:sym typeface="Chalkduster" charset="0"/>
        </a:defRPr>
      </a:lvl7pPr>
      <a:lvl8pPr marL="2743200" algn="l" defTabSz="457200" rtl="0" fontAlgn="base" hangingPunct="0">
        <a:spcBef>
          <a:spcPts val="3600"/>
        </a:spcBef>
        <a:spcAft>
          <a:spcPct val="0"/>
        </a:spcAft>
        <a:defRPr sz="3600">
          <a:solidFill>
            <a:srgbClr val="FFFFFF"/>
          </a:solidFill>
          <a:latin typeface="+mn-lt"/>
          <a:ea typeface="+mn-ea"/>
          <a:cs typeface="+mn-cs"/>
          <a:sym typeface="Chalkduster" charset="0"/>
        </a:defRPr>
      </a:lvl8pPr>
      <a:lvl9pPr marL="3200400" algn="l" defTabSz="457200" rtl="0" fontAlgn="base" hangingPunct="0">
        <a:spcBef>
          <a:spcPts val="3600"/>
        </a:spcBef>
        <a:spcAft>
          <a:spcPct val="0"/>
        </a:spcAft>
        <a:defRPr sz="3600">
          <a:solidFill>
            <a:srgbClr val="FFFFFF"/>
          </a:solidFill>
          <a:latin typeface="+mn-lt"/>
          <a:ea typeface="+mn-ea"/>
          <a:cs typeface="+mn-cs"/>
          <a:sym typeface="Chalkduster"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a:extLst>
              <a:ext uri="{FF2B5EF4-FFF2-40B4-BE49-F238E27FC236}">
                <a16:creationId xmlns:a16="http://schemas.microsoft.com/office/drawing/2014/main" id="{1AA460FA-5052-8C42-A9C7-E78F078FC668}"/>
              </a:ext>
            </a:extLst>
          </p:cNvPr>
          <p:cNvSpPr>
            <a:spLocks noGrp="1"/>
          </p:cNvSpPr>
          <p:nvPr>
            <p:ph type="title"/>
          </p:nvPr>
        </p:nvSpPr>
        <p:spPr/>
        <p:txBody>
          <a:bodyPr/>
          <a:lstStyle/>
          <a:p>
            <a:pPr algn="ctr"/>
            <a:r>
              <a:rPr lang="en-US" altLang="en-US" sz="4800" b="0" dirty="0">
                <a:solidFill>
                  <a:srgbClr val="FF6600"/>
                </a:solidFill>
                <a:latin typeface="American Typewriter" panose="02090604020004020304" pitchFamily="18" charset="77"/>
              </a:rPr>
              <a:t>Welcome, Class of 2024!</a:t>
            </a:r>
          </a:p>
        </p:txBody>
      </p:sp>
      <p:sp>
        <p:nvSpPr>
          <p:cNvPr id="3076" name="Text Placeholder 9">
            <a:extLst>
              <a:ext uri="{FF2B5EF4-FFF2-40B4-BE49-F238E27FC236}">
                <a16:creationId xmlns:a16="http://schemas.microsoft.com/office/drawing/2014/main" id="{1F376818-6982-234D-A374-3FFF82D57D31}"/>
              </a:ext>
            </a:extLst>
          </p:cNvPr>
          <p:cNvSpPr>
            <a:spLocks noGrp="1"/>
          </p:cNvSpPr>
          <p:nvPr>
            <p:ph type="body" sz="half" idx="2"/>
          </p:nvPr>
        </p:nvSpPr>
        <p:spPr>
          <a:xfrm>
            <a:off x="1813321" y="7634288"/>
            <a:ext cx="8930481" cy="1509712"/>
          </a:xfrm>
        </p:spPr>
        <p:txBody>
          <a:bodyPr/>
          <a:lstStyle/>
          <a:p>
            <a:pPr algn="ctr">
              <a:spcBef>
                <a:spcPts val="2000"/>
              </a:spcBef>
            </a:pPr>
            <a:r>
              <a:rPr lang="en-US" altLang="en-US" sz="3600" dirty="0">
                <a:solidFill>
                  <a:srgbClr val="3366FF"/>
                </a:solidFill>
                <a:latin typeface="American Typewriter" panose="02090604020004020304" pitchFamily="18" charset="77"/>
              </a:rPr>
              <a:t>Important Information from the Columbus High School Counseling Office</a:t>
            </a:r>
            <a:endParaRPr lang="en-US" altLang="en-US" sz="2000" dirty="0">
              <a:solidFill>
                <a:srgbClr val="3366FF"/>
              </a:solidFill>
              <a:latin typeface="American Typewriter" panose="02090604020004020304" pitchFamily="18" charset="77"/>
            </a:endParaRPr>
          </a:p>
        </p:txBody>
      </p:sp>
      <p:pic>
        <p:nvPicPr>
          <p:cNvPr id="13" name="Picture 12" descr="A person looking towards the camera&#10;&#10;Description automatically generated">
            <a:extLst>
              <a:ext uri="{FF2B5EF4-FFF2-40B4-BE49-F238E27FC236}">
                <a16:creationId xmlns:a16="http://schemas.microsoft.com/office/drawing/2014/main" id="{312784A2-9328-2C4C-8E73-CAE69457A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5" y="1160706"/>
            <a:ext cx="12829645" cy="566713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C42BA-55A9-D843-840D-672692E05DA9}"/>
              </a:ext>
            </a:extLst>
          </p:cNvPr>
          <p:cNvSpPr>
            <a:spLocks noGrp="1"/>
          </p:cNvSpPr>
          <p:nvPr>
            <p:ph idx="1"/>
          </p:nvPr>
        </p:nvSpPr>
        <p:spPr>
          <a:xfrm>
            <a:off x="5084762" y="388938"/>
            <a:ext cx="7920037" cy="9364662"/>
          </a:xfrm>
        </p:spPr>
        <p:txBody>
          <a:bodyPr/>
          <a:lstStyle/>
          <a:p>
            <a:pPr marL="457200" indent="-457200">
              <a:buFont typeface="Arial" panose="020B0604020202020204" pitchFamily="34" charset="0"/>
              <a:buChar char="•"/>
            </a:pPr>
            <a:r>
              <a:rPr lang="en-US" dirty="0">
                <a:latin typeface="American Typewriter" panose="02090604020004020304" pitchFamily="18" charset="77"/>
              </a:rPr>
              <a:t>Start a clean sheet for each day’s notes.</a:t>
            </a:r>
          </a:p>
          <a:p>
            <a:pPr marL="457200" indent="-457200">
              <a:buFont typeface="Arial" panose="020B0604020202020204" pitchFamily="34" charset="0"/>
              <a:buChar char="•"/>
            </a:pPr>
            <a:r>
              <a:rPr lang="en-US" dirty="0">
                <a:latin typeface="American Typewriter" panose="02090604020004020304" pitchFamily="18" charset="77"/>
              </a:rPr>
              <a:t>Write subject and the current date at top of each sheet. </a:t>
            </a:r>
          </a:p>
          <a:p>
            <a:pPr marL="457200" indent="-457200">
              <a:buFont typeface="Arial" panose="020B0604020202020204" pitchFamily="34" charset="0"/>
              <a:buChar char="•"/>
            </a:pPr>
            <a:r>
              <a:rPr lang="en-US" dirty="0">
                <a:latin typeface="American Typewriter" panose="02090604020004020304" pitchFamily="18" charset="77"/>
              </a:rPr>
              <a:t>Write down important facts from class. </a:t>
            </a:r>
          </a:p>
          <a:p>
            <a:pPr marL="457200" indent="-457200">
              <a:buFont typeface="Arial" panose="020B0604020202020204" pitchFamily="34" charset="0"/>
              <a:buChar char="•"/>
            </a:pPr>
            <a:r>
              <a:rPr lang="en-US" dirty="0">
                <a:latin typeface="American Typewriter" panose="02090604020004020304" pitchFamily="18" charset="77"/>
              </a:rPr>
              <a:t>Be an active listener. </a:t>
            </a:r>
          </a:p>
          <a:p>
            <a:pPr marL="457200" indent="-457200">
              <a:buFont typeface="Arial" panose="020B0604020202020204" pitchFamily="34" charset="0"/>
              <a:buChar char="•"/>
            </a:pPr>
            <a:r>
              <a:rPr lang="en-US" dirty="0">
                <a:latin typeface="American Typewriter" panose="02090604020004020304" pitchFamily="18" charset="77"/>
              </a:rPr>
              <a:t>Make sure to have your note taking materials with you. </a:t>
            </a:r>
          </a:p>
          <a:p>
            <a:pPr marL="1143000" lvl="3" indent="-457200">
              <a:buFont typeface="Arial" panose="020B0604020202020204" pitchFamily="34" charset="0"/>
              <a:buChar char="•"/>
            </a:pPr>
            <a:r>
              <a:rPr lang="en-US" sz="3200" dirty="0">
                <a:latin typeface="American Typewriter" panose="02090604020004020304" pitchFamily="18" charset="77"/>
              </a:rPr>
              <a:t>Pens / pencils </a:t>
            </a:r>
          </a:p>
          <a:p>
            <a:pPr marL="1143000" lvl="3" indent="-457200">
              <a:buFont typeface="Arial" panose="020B0604020202020204" pitchFamily="34" charset="0"/>
              <a:buChar char="•"/>
            </a:pPr>
            <a:r>
              <a:rPr lang="en-US" sz="3200" dirty="0">
                <a:latin typeface="American Typewriter" panose="02090604020004020304" pitchFamily="18" charset="77"/>
              </a:rPr>
              <a:t>Paper </a:t>
            </a:r>
          </a:p>
          <a:p>
            <a:pPr marL="800100" lvl="2" indent="-457200">
              <a:buFont typeface="Arial" panose="020B0604020202020204" pitchFamily="34" charset="0"/>
              <a:buChar char="•"/>
            </a:pPr>
            <a:r>
              <a:rPr lang="en-US" sz="3200" dirty="0">
                <a:latin typeface="American Typewriter" panose="02090604020004020304" pitchFamily="18" charset="77"/>
              </a:rPr>
              <a:t>Be creative!</a:t>
            </a:r>
          </a:p>
          <a:p>
            <a:endParaRPr lang="en-US" dirty="0">
              <a:latin typeface="American Typewriter" panose="02090604020004020304" pitchFamily="18" charset="77"/>
            </a:endParaRPr>
          </a:p>
        </p:txBody>
      </p:sp>
      <p:sp>
        <p:nvSpPr>
          <p:cNvPr id="4" name="Text Placeholder 3">
            <a:extLst>
              <a:ext uri="{FF2B5EF4-FFF2-40B4-BE49-F238E27FC236}">
                <a16:creationId xmlns:a16="http://schemas.microsoft.com/office/drawing/2014/main" id="{D27C6F2A-D15B-E54E-801F-CF0E6995A206}"/>
              </a:ext>
            </a:extLst>
          </p:cNvPr>
          <p:cNvSpPr>
            <a:spLocks noGrp="1"/>
          </p:cNvSpPr>
          <p:nvPr>
            <p:ph type="body" sz="half" idx="2"/>
          </p:nvPr>
        </p:nvSpPr>
        <p:spPr>
          <a:xfrm>
            <a:off x="482600" y="838200"/>
            <a:ext cx="4278313" cy="6670675"/>
          </a:xfrm>
        </p:spPr>
        <p:txBody>
          <a:bodyPr/>
          <a:lstStyle/>
          <a:p>
            <a:endParaRPr lang="en-US" dirty="0"/>
          </a:p>
          <a:p>
            <a:endParaRPr lang="en-US" dirty="0"/>
          </a:p>
          <a:p>
            <a:endParaRPr lang="en-US" dirty="0"/>
          </a:p>
          <a:p>
            <a:endParaRPr lang="en-US" dirty="0"/>
          </a:p>
          <a:p>
            <a:pPr algn="ctr"/>
            <a:r>
              <a:rPr lang="en-US" sz="4000" dirty="0"/>
              <a:t>Note Taking </a:t>
            </a:r>
          </a:p>
          <a:p>
            <a:endParaRPr lang="en-US" sz="3200" dirty="0"/>
          </a:p>
        </p:txBody>
      </p:sp>
    </p:spTree>
    <p:extLst>
      <p:ext uri="{BB962C8B-B14F-4D97-AF65-F5344CB8AC3E}">
        <p14:creationId xmlns:p14="http://schemas.microsoft.com/office/powerpoint/2010/main" val="33917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AD94E-C648-2940-B771-5897B3434EAA}"/>
              </a:ext>
            </a:extLst>
          </p:cNvPr>
          <p:cNvSpPr>
            <a:spLocks noGrp="1"/>
          </p:cNvSpPr>
          <p:nvPr>
            <p:ph idx="1"/>
          </p:nvPr>
        </p:nvSpPr>
        <p:spPr/>
        <p:txBody>
          <a:bodyPr/>
          <a:lstStyle/>
          <a:p>
            <a:pPr eaLnBrk="1">
              <a:buFont typeface="Arial" panose="020B0604020202020204" pitchFamily="34" charset="0"/>
              <a:buChar char="•"/>
            </a:pPr>
            <a:endParaRPr lang="en-US" altLang="en-US" dirty="0">
              <a:latin typeface="Dominique" pitchFamily="50" charset="0"/>
            </a:endParaRPr>
          </a:p>
          <a:p>
            <a:pPr eaLnBrk="1">
              <a:buFont typeface="Arial" panose="020B0604020202020204" pitchFamily="34" charset="0"/>
              <a:buChar char="•"/>
            </a:pPr>
            <a:r>
              <a:rPr lang="en-US" altLang="en-US" dirty="0">
                <a:latin typeface="American Typewriter" panose="02090604020004020304" pitchFamily="18" charset="77"/>
              </a:rPr>
              <a:t>Try to avoid procrastination. Break up big projects into smaller tasks and get started. </a:t>
            </a:r>
          </a:p>
          <a:p>
            <a:pPr eaLnBrk="1">
              <a:buFont typeface="Arial" panose="020B0604020202020204" pitchFamily="34" charset="0"/>
              <a:buChar char="•"/>
            </a:pPr>
            <a:r>
              <a:rPr lang="en-US" altLang="en-US" dirty="0">
                <a:latin typeface="American Typewriter" panose="02090604020004020304" pitchFamily="18" charset="77"/>
              </a:rPr>
              <a:t>Do your homework to learn and not to get finished. </a:t>
            </a:r>
          </a:p>
          <a:p>
            <a:pPr eaLnBrk="1">
              <a:buFont typeface="Arial" panose="020B0604020202020204" pitchFamily="34" charset="0"/>
              <a:buChar char="•"/>
            </a:pPr>
            <a:r>
              <a:rPr lang="en-US" altLang="en-US" dirty="0">
                <a:latin typeface="American Typewriter" panose="02090604020004020304" pitchFamily="18" charset="77"/>
              </a:rPr>
              <a:t>Think about what you need to do first. Don’t leave everything for the night before!</a:t>
            </a:r>
          </a:p>
          <a:p>
            <a:endParaRPr lang="en-US" dirty="0"/>
          </a:p>
        </p:txBody>
      </p:sp>
      <p:sp>
        <p:nvSpPr>
          <p:cNvPr id="4" name="Text Placeholder 3">
            <a:extLst>
              <a:ext uri="{FF2B5EF4-FFF2-40B4-BE49-F238E27FC236}">
                <a16:creationId xmlns:a16="http://schemas.microsoft.com/office/drawing/2014/main" id="{5D068EB5-6250-A043-97E3-9D1E5EF9DB78}"/>
              </a:ext>
            </a:extLst>
          </p:cNvPr>
          <p:cNvSpPr>
            <a:spLocks noGrp="1"/>
          </p:cNvSpPr>
          <p:nvPr>
            <p:ph type="body" sz="half" idx="2"/>
          </p:nvPr>
        </p:nvSpPr>
        <p:spPr>
          <a:xfrm>
            <a:off x="642408" y="685800"/>
            <a:ext cx="4278313" cy="6670675"/>
          </a:xfrm>
        </p:spPr>
        <p:txBody>
          <a:bodyPr/>
          <a:lstStyle/>
          <a:p>
            <a:endParaRPr lang="en-US" dirty="0"/>
          </a:p>
          <a:p>
            <a:endParaRPr lang="en-US" dirty="0"/>
          </a:p>
          <a:p>
            <a:endParaRPr lang="en-US" dirty="0"/>
          </a:p>
          <a:p>
            <a:endParaRPr lang="en-US" dirty="0"/>
          </a:p>
          <a:p>
            <a:pPr algn="ctr"/>
            <a:r>
              <a:rPr lang="en-US" sz="4000" dirty="0"/>
              <a:t>Homework</a:t>
            </a:r>
          </a:p>
        </p:txBody>
      </p:sp>
    </p:spTree>
    <p:extLst>
      <p:ext uri="{BB962C8B-B14F-4D97-AF65-F5344CB8AC3E}">
        <p14:creationId xmlns:p14="http://schemas.microsoft.com/office/powerpoint/2010/main" val="52233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1E8D7-82A1-1F4C-98D1-00B7E77E3D5B}"/>
              </a:ext>
            </a:extLst>
          </p:cNvPr>
          <p:cNvSpPr>
            <a:spLocks noGrp="1"/>
          </p:cNvSpPr>
          <p:nvPr>
            <p:ph idx="1"/>
          </p:nvPr>
        </p:nvSpPr>
        <p:spPr>
          <a:xfrm>
            <a:off x="4445000" y="388938"/>
            <a:ext cx="8382000" cy="9136062"/>
          </a:xfrm>
        </p:spPr>
        <p:txBody>
          <a:bodyPr/>
          <a:lstStyle/>
          <a:p>
            <a:pPr marL="457200" indent="-457200">
              <a:buFont typeface="Arial" panose="020B0604020202020204" pitchFamily="34" charset="0"/>
              <a:buChar char="•"/>
            </a:pPr>
            <a:r>
              <a:rPr lang="en-US" dirty="0">
                <a:latin typeface="American Typewriter" panose="02090604020004020304" pitchFamily="18" charset="77"/>
              </a:rPr>
              <a:t>Be engaged in class—then when you are studying, you’ll get a lot more out of it. </a:t>
            </a:r>
          </a:p>
          <a:p>
            <a:pPr marL="457200" indent="-457200">
              <a:buFont typeface="Arial" panose="020B0604020202020204" pitchFamily="34" charset="0"/>
              <a:buChar char="•"/>
            </a:pPr>
            <a:r>
              <a:rPr lang="en-US" dirty="0">
                <a:latin typeface="American Typewriter" panose="02090604020004020304" pitchFamily="18" charset="77"/>
              </a:rPr>
              <a:t>Ask questions for clarification and understanding. </a:t>
            </a:r>
          </a:p>
          <a:p>
            <a:pPr marL="457200" indent="-457200">
              <a:buFont typeface="Arial" panose="020B0604020202020204" pitchFamily="34" charset="0"/>
              <a:buChar char="•"/>
            </a:pPr>
            <a:r>
              <a:rPr lang="en-US" dirty="0">
                <a:latin typeface="American Typewriter" panose="02090604020004020304" pitchFamily="18" charset="77"/>
              </a:rPr>
              <a:t>Be sure to know and understand assignments and what material is important to know for tests and quizzes. </a:t>
            </a:r>
          </a:p>
          <a:p>
            <a:pPr marL="457200" indent="-457200">
              <a:buFont typeface="Arial" panose="020B0604020202020204" pitchFamily="34" charset="0"/>
              <a:buChar char="•"/>
            </a:pPr>
            <a:r>
              <a:rPr lang="en-US" dirty="0">
                <a:solidFill>
                  <a:schemeClr val="bg1">
                    <a:lumMod val="95000"/>
                    <a:lumOff val="5000"/>
                  </a:schemeClr>
                </a:solidFill>
                <a:highlight>
                  <a:srgbClr val="FFFF00"/>
                </a:highlight>
                <a:latin typeface="American Typewriter" panose="02090604020004020304" pitchFamily="18" charset="77"/>
              </a:rPr>
              <a:t>AVOID TECHNOLOGY DISTRACTIONS</a:t>
            </a:r>
          </a:p>
          <a:p>
            <a:pPr marL="457200" indent="-457200">
              <a:buFont typeface="Arial" panose="020B0604020202020204" pitchFamily="34" charset="0"/>
              <a:buChar char="•"/>
            </a:pPr>
            <a:r>
              <a:rPr lang="en-US" dirty="0">
                <a:latin typeface="American Typewriter" panose="02090604020004020304" pitchFamily="18" charset="77"/>
              </a:rPr>
              <a:t>Spend 10-15 minutes each evening reviewing notes and material from each class. </a:t>
            </a:r>
          </a:p>
          <a:p>
            <a:pPr marL="457200" indent="-457200">
              <a:buFont typeface="Arial" panose="020B0604020202020204" pitchFamily="34" charset="0"/>
              <a:buChar char="•"/>
            </a:pPr>
            <a:r>
              <a:rPr lang="en-US" dirty="0">
                <a:latin typeface="American Typewriter" panose="02090604020004020304" pitchFamily="18" charset="77"/>
              </a:rPr>
              <a:t>Complete all homework and turn it in on time. </a:t>
            </a:r>
          </a:p>
          <a:p>
            <a:endParaRPr lang="en-US" dirty="0"/>
          </a:p>
        </p:txBody>
      </p:sp>
      <p:sp>
        <p:nvSpPr>
          <p:cNvPr id="4" name="Text Placeholder 3">
            <a:extLst>
              <a:ext uri="{FF2B5EF4-FFF2-40B4-BE49-F238E27FC236}">
                <a16:creationId xmlns:a16="http://schemas.microsoft.com/office/drawing/2014/main" id="{251DF381-B3FF-B642-AAB8-9192A340962B}"/>
              </a:ext>
            </a:extLst>
          </p:cNvPr>
          <p:cNvSpPr>
            <a:spLocks noGrp="1"/>
          </p:cNvSpPr>
          <p:nvPr>
            <p:ph type="body" sz="half" idx="2"/>
          </p:nvPr>
        </p:nvSpPr>
        <p:spPr>
          <a:xfrm>
            <a:off x="16933" y="1621631"/>
            <a:ext cx="4278313" cy="6670675"/>
          </a:xfrm>
        </p:spPr>
        <p:txBody>
          <a:bodyPr/>
          <a:lstStyle/>
          <a:p>
            <a:endParaRPr lang="en-US" dirty="0"/>
          </a:p>
          <a:p>
            <a:endParaRPr lang="en-US" dirty="0"/>
          </a:p>
          <a:p>
            <a:endParaRPr lang="en-US" dirty="0"/>
          </a:p>
          <a:p>
            <a:pPr algn="ctr"/>
            <a:r>
              <a:rPr lang="en-US" sz="4800" dirty="0"/>
              <a:t>Study Skills </a:t>
            </a:r>
          </a:p>
          <a:p>
            <a:endParaRPr lang="en-US" dirty="0"/>
          </a:p>
          <a:p>
            <a:endParaRPr lang="en-US" dirty="0"/>
          </a:p>
        </p:txBody>
      </p:sp>
    </p:spTree>
    <p:extLst>
      <p:ext uri="{BB962C8B-B14F-4D97-AF65-F5344CB8AC3E}">
        <p14:creationId xmlns:p14="http://schemas.microsoft.com/office/powerpoint/2010/main" val="220442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1C65C-AC06-8140-AC48-B1F720BAB90E}"/>
              </a:ext>
            </a:extLst>
          </p:cNvPr>
          <p:cNvSpPr>
            <a:spLocks noGrp="1"/>
          </p:cNvSpPr>
          <p:nvPr>
            <p:ph idx="1"/>
          </p:nvPr>
        </p:nvSpPr>
        <p:spPr>
          <a:xfrm>
            <a:off x="5084763" y="388938"/>
            <a:ext cx="7269162" cy="9059862"/>
          </a:xfrm>
        </p:spPr>
        <p:txBody>
          <a:bodyPr/>
          <a:lstStyle/>
          <a:p>
            <a:pPr marL="457200" indent="-457200">
              <a:buFont typeface="Arial" panose="020B0604020202020204" pitchFamily="34" charset="0"/>
              <a:buChar char="•"/>
            </a:pPr>
            <a:r>
              <a:rPr lang="en-US" sz="2800" dirty="0">
                <a:latin typeface="American Typewriter" panose="02090604020004020304" pitchFamily="18" charset="77"/>
              </a:rPr>
              <a:t>Know the dates of upcoming tests and quizzes; you should have these written in your planner. </a:t>
            </a:r>
          </a:p>
          <a:p>
            <a:pPr marL="457200" indent="-457200">
              <a:buFont typeface="Arial" panose="020B0604020202020204" pitchFamily="34" charset="0"/>
              <a:buChar char="•"/>
            </a:pPr>
            <a:r>
              <a:rPr lang="en-US" sz="2800" dirty="0">
                <a:latin typeface="American Typewriter" panose="02090604020004020304" pitchFamily="18" charset="77"/>
              </a:rPr>
              <a:t>Study notes and classroom materials for 10-15 minutes each evening instead of waiting until the night before a test. </a:t>
            </a:r>
          </a:p>
          <a:p>
            <a:pPr marL="457200" indent="-457200">
              <a:buFont typeface="Arial" panose="020B0604020202020204" pitchFamily="34" charset="0"/>
              <a:buChar char="•"/>
            </a:pPr>
            <a:r>
              <a:rPr lang="en-US" sz="2800" dirty="0">
                <a:latin typeface="American Typewriter" panose="02090604020004020304" pitchFamily="18" charset="77"/>
              </a:rPr>
              <a:t>Come prepared on test dates: </a:t>
            </a:r>
          </a:p>
          <a:p>
            <a:pPr marL="1485900" lvl="3" indent="-342900">
              <a:buFont typeface="Arial" panose="020B0604020202020204" pitchFamily="34" charset="0"/>
              <a:buChar char="•"/>
            </a:pPr>
            <a:r>
              <a:rPr lang="en-US" sz="2800" dirty="0">
                <a:latin typeface="American Typewriter" panose="02090604020004020304" pitchFamily="18" charset="77"/>
              </a:rPr>
              <a:t>Having studied important information. </a:t>
            </a:r>
          </a:p>
          <a:p>
            <a:pPr marL="1485900" lvl="3" indent="-342900">
              <a:buFont typeface="Arial" panose="020B0604020202020204" pitchFamily="34" charset="0"/>
              <a:buChar char="•"/>
            </a:pPr>
            <a:r>
              <a:rPr lang="en-US" sz="2800" dirty="0">
                <a:latin typeface="American Typewriter" panose="02090604020004020304" pitchFamily="18" charset="77"/>
              </a:rPr>
              <a:t>Bring pens or pencils with you. </a:t>
            </a:r>
          </a:p>
          <a:p>
            <a:pPr marL="1485900" lvl="3" indent="-342900">
              <a:buFont typeface="Arial" panose="020B0604020202020204" pitchFamily="34" charset="0"/>
              <a:buChar char="•"/>
            </a:pPr>
            <a:r>
              <a:rPr lang="en-US" sz="2800" dirty="0">
                <a:latin typeface="American Typewriter" panose="02090604020004020304" pitchFamily="18" charset="77"/>
              </a:rPr>
              <a:t>Get plenty of sleep the night before. </a:t>
            </a:r>
          </a:p>
          <a:p>
            <a:pPr marL="1485900" lvl="3" indent="-342900">
              <a:buFont typeface="Arial" panose="020B0604020202020204" pitchFamily="34" charset="0"/>
              <a:buChar char="•"/>
            </a:pPr>
            <a:r>
              <a:rPr lang="en-US" sz="2800" dirty="0">
                <a:latin typeface="American Typewriter" panose="02090604020004020304" pitchFamily="18" charset="77"/>
              </a:rPr>
              <a:t>Relax and recall all the material you studied. </a:t>
            </a:r>
          </a:p>
          <a:p>
            <a:endParaRPr lang="en-US" dirty="0"/>
          </a:p>
        </p:txBody>
      </p:sp>
      <p:sp>
        <p:nvSpPr>
          <p:cNvPr id="4" name="Text Placeholder 3">
            <a:extLst>
              <a:ext uri="{FF2B5EF4-FFF2-40B4-BE49-F238E27FC236}">
                <a16:creationId xmlns:a16="http://schemas.microsoft.com/office/drawing/2014/main" id="{9AC3228C-16A0-FC48-B623-E225D3DF23D9}"/>
              </a:ext>
            </a:extLst>
          </p:cNvPr>
          <p:cNvSpPr>
            <a:spLocks noGrp="1"/>
          </p:cNvSpPr>
          <p:nvPr>
            <p:ph type="body" sz="half" idx="2"/>
          </p:nvPr>
        </p:nvSpPr>
        <p:spPr>
          <a:xfrm>
            <a:off x="625475" y="1219200"/>
            <a:ext cx="4278313" cy="6670675"/>
          </a:xfrm>
        </p:spPr>
        <p:txBody>
          <a:bodyPr/>
          <a:lstStyle/>
          <a:p>
            <a:endParaRPr lang="en-US" dirty="0"/>
          </a:p>
          <a:p>
            <a:endParaRPr lang="en-US" dirty="0"/>
          </a:p>
          <a:p>
            <a:endParaRPr lang="en-US" dirty="0"/>
          </a:p>
          <a:p>
            <a:endParaRPr lang="en-US" dirty="0"/>
          </a:p>
          <a:p>
            <a:pPr algn="ctr"/>
            <a:r>
              <a:rPr lang="en-US" sz="3600" dirty="0"/>
              <a:t>Test Taking </a:t>
            </a:r>
          </a:p>
          <a:p>
            <a:endParaRPr lang="en-US" dirty="0"/>
          </a:p>
        </p:txBody>
      </p:sp>
    </p:spTree>
    <p:extLst>
      <p:ext uri="{BB962C8B-B14F-4D97-AF65-F5344CB8AC3E}">
        <p14:creationId xmlns:p14="http://schemas.microsoft.com/office/powerpoint/2010/main" val="233172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8FA65F1-E10D-F04F-AA11-27F5AB022B66}"/>
              </a:ext>
            </a:extLst>
          </p:cNvPr>
          <p:cNvSpPr>
            <a:spLocks noGrp="1"/>
          </p:cNvSpPr>
          <p:nvPr>
            <p:ph type="title"/>
          </p:nvPr>
        </p:nvSpPr>
        <p:spPr>
          <a:xfrm>
            <a:off x="406400" y="152400"/>
            <a:ext cx="12115800" cy="1244600"/>
          </a:xfrm>
        </p:spPr>
        <p:txBody>
          <a:bodyPr/>
          <a:lstStyle/>
          <a:p>
            <a:r>
              <a:rPr lang="en-US" altLang="en-US" sz="4800" dirty="0">
                <a:latin typeface="American Typewriter" panose="02090604020004020304" pitchFamily="18" charset="77"/>
                <a:ea typeface="A little sunshine" panose="02000603000000000000" pitchFamily="2" charset="0"/>
                <a:cs typeface="Andalus" pitchFamily="18" charset="-78"/>
              </a:rPr>
              <a:t>Biology Advice from Your New Teachers</a:t>
            </a:r>
          </a:p>
        </p:txBody>
      </p:sp>
      <p:sp>
        <p:nvSpPr>
          <p:cNvPr id="3" name="Content Placeholder 2">
            <a:extLst>
              <a:ext uri="{FF2B5EF4-FFF2-40B4-BE49-F238E27FC236}">
                <a16:creationId xmlns:a16="http://schemas.microsoft.com/office/drawing/2014/main" id="{254A71FF-695F-1147-8BBF-EEC79D97ECEF}"/>
              </a:ext>
            </a:extLst>
          </p:cNvPr>
          <p:cNvSpPr>
            <a:spLocks noGrp="1"/>
          </p:cNvSpPr>
          <p:nvPr>
            <p:ph idx="1"/>
          </p:nvPr>
        </p:nvSpPr>
        <p:spPr>
          <a:xfrm>
            <a:off x="101600" y="2057400"/>
            <a:ext cx="12016317" cy="7543800"/>
          </a:xfrm>
        </p:spPr>
        <p:txBody>
          <a:bodyPr/>
          <a:lstStyle/>
          <a:p>
            <a:pPr>
              <a:defRPr/>
            </a:pPr>
            <a:r>
              <a:rPr lang="en-US" sz="2400" dirty="0">
                <a:latin typeface="American Typewriter" panose="02090604020004020304" pitchFamily="18" charset="77"/>
                <a:sym typeface="Chalkduster" charset="0"/>
              </a:rPr>
              <a:t>Keep in Mind the Following Things:</a:t>
            </a:r>
          </a:p>
          <a:p>
            <a:pPr marL="1600200" lvl="4" indent="-571500">
              <a:buFont typeface="Arial" panose="020B0604020202020204" pitchFamily="34" charset="0"/>
              <a:buChar char="•"/>
              <a:defRPr/>
            </a:pPr>
            <a:r>
              <a:rPr lang="en-US" sz="2400" dirty="0">
                <a:latin typeface="American Typewriter" panose="02090604020004020304" pitchFamily="18" charset="77"/>
                <a:sym typeface="Chalkduster" charset="0"/>
              </a:rPr>
              <a:t>Biology, like most sciences, is hands-on and application. Most of us learn best when we are actively participating in a topic. So make sure to pay attention in biology lab sessions. There is a lot of reading. This requires you to study textbook material. </a:t>
            </a:r>
          </a:p>
          <a:p>
            <a:pPr marL="1600200" lvl="4" indent="-571500">
              <a:buFont typeface="Arial" panose="020B0604020202020204" pitchFamily="34" charset="0"/>
              <a:buChar char="•"/>
              <a:defRPr/>
            </a:pPr>
            <a:r>
              <a:rPr lang="en-US" sz="2400" dirty="0">
                <a:latin typeface="American Typewriter" panose="02090604020004020304" pitchFamily="18" charset="77"/>
                <a:sym typeface="Chalkduster" charset="0"/>
              </a:rPr>
              <a:t>Compare biology notes with a friend during a study session. Since much of biology tends to be abstract, have a "note buddy." Each day after class compare notes with your buddy and fill in any gaps. Two heads are better than one!</a:t>
            </a:r>
          </a:p>
          <a:p>
            <a:pPr marL="1600200" lvl="4" indent="-571500">
              <a:buFont typeface="Arial" panose="020B0604020202020204" pitchFamily="34" charset="0"/>
              <a:buChar char="•"/>
              <a:defRPr/>
            </a:pPr>
            <a:r>
              <a:rPr lang="en-US" sz="2400" dirty="0">
                <a:latin typeface="American Typewriter" panose="02090604020004020304" pitchFamily="18" charset="77"/>
                <a:sym typeface="Chalkduster" charset="0"/>
              </a:rPr>
              <a:t>Don't cram! As a rule, you should start studying for biology exams a minimum of two weeks prior to the exam.</a:t>
            </a:r>
          </a:p>
          <a:p>
            <a:pPr marL="1600200" lvl="4" indent="-571500">
              <a:buFont typeface="Arial" panose="020B0604020202020204" pitchFamily="34" charset="0"/>
              <a:buChar char="•"/>
              <a:defRPr/>
            </a:pPr>
            <a:r>
              <a:rPr lang="en-US" sz="2400" dirty="0">
                <a:latin typeface="American Typewriter" panose="02090604020004020304" pitchFamily="18" charset="77"/>
                <a:sym typeface="Chalkduster" charset="0"/>
              </a:rPr>
              <a:t>Study guides do NOT contain questions that will appear on the test.  They are study guides.</a:t>
            </a:r>
          </a:p>
          <a:p>
            <a:pPr marL="1600200" lvl="4" indent="-571500">
              <a:buFont typeface="Arial" panose="020B0604020202020204" pitchFamily="34" charset="0"/>
              <a:buChar char="•"/>
              <a:defRPr/>
            </a:pPr>
            <a:r>
              <a:rPr lang="en-US" sz="2400" dirty="0">
                <a:latin typeface="American Typewriter" panose="02090604020004020304" pitchFamily="18" charset="77"/>
                <a:sym typeface="Chalkduster" charset="0"/>
              </a:rPr>
              <a:t>Attend all available tutoring sessions. </a:t>
            </a:r>
          </a:p>
          <a:p>
            <a:pPr marL="1028700" lvl="4" indent="0">
              <a:defRPr/>
            </a:pPr>
            <a:endParaRPr lang="en-US" sz="2400" dirty="0">
              <a:latin typeface="American Typewriter" panose="02090604020004020304" pitchFamily="18" charset="77"/>
              <a:sym typeface="Chalkduster" charset="0"/>
            </a:endParaRPr>
          </a:p>
          <a:p>
            <a:pPr marL="1028700" lvl="4" indent="0">
              <a:defRPr/>
            </a:pPr>
            <a:endParaRPr lang="en-US" dirty="0">
              <a:sym typeface="Chalkduster"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4ADF3AEE-D4FB-274D-8C46-7AE313863EB3}"/>
              </a:ext>
            </a:extLst>
          </p:cNvPr>
          <p:cNvSpPr>
            <a:spLocks noChangeArrowheads="1"/>
          </p:cNvSpPr>
          <p:nvPr/>
        </p:nvSpPr>
        <p:spPr bwMode="auto">
          <a:xfrm>
            <a:off x="558800" y="533400"/>
            <a:ext cx="1203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r>
              <a:rPr lang="en-US" altLang="en-US" sz="4800" dirty="0">
                <a:latin typeface="American Typewriter" panose="02090604020004020304" pitchFamily="18" charset="77"/>
                <a:ea typeface="A little sunshine" panose="02000603000000000000" pitchFamily="2" charset="0"/>
                <a:cs typeface="A little sunshine" panose="02000603000000000000" pitchFamily="2" charset="0"/>
              </a:rPr>
              <a:t>Math Advice from Your New Teachers</a:t>
            </a:r>
          </a:p>
        </p:txBody>
      </p:sp>
      <p:sp>
        <p:nvSpPr>
          <p:cNvPr id="9219" name="Rectangle 4">
            <a:extLst>
              <a:ext uri="{FF2B5EF4-FFF2-40B4-BE49-F238E27FC236}">
                <a16:creationId xmlns:a16="http://schemas.microsoft.com/office/drawing/2014/main" id="{A0A8CA94-40B0-E54A-BFE8-E6F1C72A7771}"/>
              </a:ext>
            </a:extLst>
          </p:cNvPr>
          <p:cNvSpPr>
            <a:spLocks noChangeArrowheads="1"/>
          </p:cNvSpPr>
          <p:nvPr/>
        </p:nvSpPr>
        <p:spPr bwMode="auto">
          <a:xfrm>
            <a:off x="482600" y="1600200"/>
            <a:ext cx="12192000" cy="8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1pPr>
            <a:lvl2pPr marL="914400" indent="-571500" algn="ctr">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2pPr>
            <a:lvl3pPr algn="ctr">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3pPr>
            <a:lvl4pPr algn="ctr">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4pPr>
            <a:lvl5pPr algn="ctr">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5pPr>
            <a:lvl6pPr marL="1828800" indent="457200" algn="ctr" defTabSz="457200" eaLnBrk="0" fontAlgn="base" hangingPunct="0">
              <a:spcBef>
                <a:spcPct val="0"/>
              </a:spcBef>
              <a:spcAft>
                <a:spcPct val="0"/>
              </a:spcAft>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6pPr>
            <a:lvl7pPr marL="2286000" indent="457200" algn="ctr" defTabSz="457200" eaLnBrk="0" fontAlgn="base" hangingPunct="0">
              <a:spcBef>
                <a:spcPct val="0"/>
              </a:spcBef>
              <a:spcAft>
                <a:spcPct val="0"/>
              </a:spcAft>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7pPr>
            <a:lvl8pPr marL="2743200" indent="457200" algn="ctr" defTabSz="457200" eaLnBrk="0" fontAlgn="base" hangingPunct="0">
              <a:spcBef>
                <a:spcPct val="0"/>
              </a:spcBef>
              <a:spcAft>
                <a:spcPct val="0"/>
              </a:spcAft>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8pPr>
            <a:lvl9pPr marL="3200400" indent="457200" algn="ctr" defTabSz="457200" eaLnBrk="0" fontAlgn="base" hangingPunct="0">
              <a:spcBef>
                <a:spcPct val="0"/>
              </a:spcBef>
              <a:spcAft>
                <a:spcPct val="0"/>
              </a:spcAft>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9pPr>
          </a:lstStyle>
          <a:p>
            <a:pPr algn="l" eaLnBrk="1"/>
            <a:r>
              <a:rPr lang="en-US" altLang="en-US" sz="3200" dirty="0">
                <a:latin typeface="American Typewriter" panose="02090604020004020304" pitchFamily="18" charset="77"/>
              </a:rPr>
              <a:t>Keep in Mind the Following Things:</a:t>
            </a:r>
          </a:p>
          <a:p>
            <a:pPr algn="l" eaLnBrk="1"/>
            <a:endParaRPr lang="en-US" altLang="en-US" sz="3200" dirty="0">
              <a:latin typeface="American Typewriter" panose="02090604020004020304" pitchFamily="18" charset="77"/>
            </a:endParaRPr>
          </a:p>
          <a:p>
            <a:pPr marL="571500" indent="-571500" algn="l" eaLnBrk="1">
              <a:buFont typeface="Arial" panose="020B0604020202020204" pitchFamily="34" charset="0"/>
              <a:buChar char="•"/>
            </a:pPr>
            <a:r>
              <a:rPr lang="en-US" altLang="en-US" sz="3200" dirty="0">
                <a:latin typeface="American Typewriter" panose="02090604020004020304" pitchFamily="18" charset="77"/>
              </a:rPr>
              <a:t>Complete ALL of your summer math packet. It is worth several test, quiz, and homework grades. The summer math packet will be graded and will be your first math grades upon entering CHS. </a:t>
            </a:r>
          </a:p>
          <a:p>
            <a:pPr marL="571500" indent="-571500" algn="l" eaLnBrk="1">
              <a:buFont typeface="Arial" panose="020B0604020202020204" pitchFamily="34" charset="0"/>
              <a:buChar char="•"/>
            </a:pPr>
            <a:r>
              <a:rPr lang="en-US" altLang="en-US" sz="3200" dirty="0">
                <a:latin typeface="American Typewriter" panose="02090604020004020304" pitchFamily="18" charset="77"/>
              </a:rPr>
              <a:t>Ask questions in class if you are having a difficult time understanding concepts and or instruction. </a:t>
            </a:r>
          </a:p>
          <a:p>
            <a:pPr marL="571500" indent="-571500" algn="l" eaLnBrk="1">
              <a:buFont typeface="Arial" panose="020B0604020202020204" pitchFamily="34" charset="0"/>
              <a:buChar char="•"/>
            </a:pPr>
            <a:r>
              <a:rPr lang="en-US" altLang="en-US" sz="3200" dirty="0">
                <a:latin typeface="American Typewriter" panose="02090604020004020304" pitchFamily="18" charset="77"/>
              </a:rPr>
              <a:t>Establish a consistent, organized homework routine.</a:t>
            </a:r>
          </a:p>
          <a:p>
            <a:pPr marL="571500" indent="-571500" algn="l" eaLnBrk="1">
              <a:buFont typeface="Arial" panose="020B0604020202020204" pitchFamily="34" charset="0"/>
              <a:buChar char="•"/>
            </a:pPr>
            <a:r>
              <a:rPr lang="en-US" altLang="en-US" sz="3200" dirty="0">
                <a:latin typeface="American Typewriter" panose="02090604020004020304" pitchFamily="18" charset="77"/>
              </a:rPr>
              <a:t>Prepare for quizzes and tests early. </a:t>
            </a:r>
          </a:p>
          <a:p>
            <a:pPr marL="571500" indent="-571500" algn="l" eaLnBrk="1">
              <a:buFont typeface="Arial" panose="020B0604020202020204" pitchFamily="34" charset="0"/>
              <a:buChar char="•"/>
            </a:pPr>
            <a:r>
              <a:rPr lang="en-US" altLang="en-US" sz="3200" dirty="0">
                <a:latin typeface="American Typewriter" panose="02090604020004020304" pitchFamily="18" charset="77"/>
              </a:rPr>
              <a:t>Consistently communicate with your math teacher and attend available tutoring sessions.</a:t>
            </a:r>
          </a:p>
          <a:p>
            <a:pPr marL="571500" indent="-571500" algn="l" eaLnBrk="1">
              <a:buFont typeface="Arial" panose="020B0604020202020204" pitchFamily="34" charset="0"/>
              <a:buChar char="•"/>
            </a:pPr>
            <a:endParaRPr lang="en-US" altLang="en-US" sz="3200" dirty="0">
              <a:latin typeface="American Typewriter" panose="02090604020004020304" pitchFamily="18" charset="77"/>
            </a:endParaRPr>
          </a:p>
          <a:p>
            <a:pPr marL="571500" indent="-571500" algn="l" eaLnBrk="1">
              <a:buFont typeface="Arial" panose="020B0604020202020204" pitchFamily="34" charset="0"/>
              <a:buChar char="•"/>
            </a:pPr>
            <a:endParaRPr lang="en-US" altLang="en-US" dirty="0">
              <a:latin typeface="American Typewriter" panose="02090604020004020304" pitchFamily="18" charset="77"/>
            </a:endParaRPr>
          </a:p>
          <a:p>
            <a:pPr marL="571500" indent="-571500" algn="l" eaLnBrk="1">
              <a:buFont typeface="Arial" panose="020B0604020202020204" pitchFamily="34" charset="0"/>
              <a:buChar char="•"/>
            </a:pPr>
            <a:endParaRPr lang="en-US" altLang="en-US" dirty="0">
              <a:latin typeface="American Typewriter" panose="02090604020004020304" pitchFamily="18" charset="77"/>
            </a:endParaRPr>
          </a:p>
          <a:p>
            <a:pPr lvl="1" algn="l" eaLnBrk="1">
              <a:buFont typeface="Arial" panose="020B0604020202020204" pitchFamily="34" charset="0"/>
              <a:buChar char="•"/>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71">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06773" cy="97536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6" name="Picture 73">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614258" y="1"/>
            <a:ext cx="7071793" cy="97535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10242" name="Title 1">
            <a:extLst>
              <a:ext uri="{FF2B5EF4-FFF2-40B4-BE49-F238E27FC236}">
                <a16:creationId xmlns:a16="http://schemas.microsoft.com/office/drawing/2014/main" id="{8EDE635C-FAF0-114B-80FD-AEA8B27F7763}"/>
              </a:ext>
            </a:extLst>
          </p:cNvPr>
          <p:cNvSpPr>
            <a:spLocks noGrp="1"/>
          </p:cNvSpPr>
          <p:nvPr>
            <p:ph type="title"/>
          </p:nvPr>
        </p:nvSpPr>
        <p:spPr>
          <a:xfrm>
            <a:off x="316231" y="3604343"/>
            <a:ext cx="4432540" cy="2540821"/>
          </a:xfrm>
        </p:spPr>
        <p:txBody>
          <a:bodyPr vert="horz" lIns="91440" tIns="45720" rIns="91440" bIns="45720" rtlCol="0" anchor="t">
            <a:normAutofit/>
          </a:bodyPr>
          <a:lstStyle/>
          <a:p>
            <a:pPr algn="l" defTabSz="914400" eaLnBrk="1" hangingPunct="1">
              <a:lnSpc>
                <a:spcPct val="90000"/>
              </a:lnSpc>
            </a:pPr>
            <a:r>
              <a:rPr lang="en-US" altLang="en-US" sz="5500" kern="1200" dirty="0">
                <a:latin typeface="+mj-lt"/>
                <a:ea typeface="+mj-ea"/>
                <a:cs typeface="+mj-cs"/>
              </a:rPr>
              <a:t>Questions?</a:t>
            </a:r>
          </a:p>
        </p:txBody>
      </p:sp>
      <p:sp>
        <p:nvSpPr>
          <p:cNvPr id="10247" name="Rectangle 75">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0679" y="0"/>
            <a:ext cx="6294121"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Picture 3">
            <a:extLst>
              <a:ext uri="{FF2B5EF4-FFF2-40B4-BE49-F238E27FC236}">
                <a16:creationId xmlns:a16="http://schemas.microsoft.com/office/drawing/2014/main" id="{2210EC23-040C-F449-A131-0955596FC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94121" y="1892461"/>
            <a:ext cx="5874990" cy="5964586"/>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F254-8403-4A42-807E-5749652B1D4D}"/>
              </a:ext>
            </a:extLst>
          </p:cNvPr>
          <p:cNvSpPr>
            <a:spLocks noGrp="1"/>
          </p:cNvSpPr>
          <p:nvPr>
            <p:ph type="title"/>
          </p:nvPr>
        </p:nvSpPr>
        <p:spPr>
          <a:xfrm>
            <a:off x="1270000" y="685800"/>
            <a:ext cx="10464800" cy="889000"/>
          </a:xfrm>
        </p:spPr>
        <p:txBody>
          <a:bodyPr/>
          <a:lstStyle/>
          <a:p>
            <a:r>
              <a:rPr lang="en-US" sz="5400">
                <a:latin typeface="American Typewriter" panose="02090604020004020304" pitchFamily="18" charset="77"/>
              </a:rPr>
              <a:t>Counselor Contact Information</a:t>
            </a:r>
            <a:endParaRPr lang="en-US" sz="5400" dirty="0">
              <a:latin typeface="American Typewriter" panose="02090604020004020304" pitchFamily="18" charset="77"/>
            </a:endParaRPr>
          </a:p>
        </p:txBody>
      </p:sp>
      <p:sp>
        <p:nvSpPr>
          <p:cNvPr id="3" name="Content Placeholder 2">
            <a:extLst>
              <a:ext uri="{FF2B5EF4-FFF2-40B4-BE49-F238E27FC236}">
                <a16:creationId xmlns:a16="http://schemas.microsoft.com/office/drawing/2014/main" id="{F62378CB-EA43-5D4F-A96A-49426D896886}"/>
              </a:ext>
            </a:extLst>
          </p:cNvPr>
          <p:cNvSpPr>
            <a:spLocks noGrp="1"/>
          </p:cNvSpPr>
          <p:nvPr>
            <p:ph idx="1"/>
          </p:nvPr>
        </p:nvSpPr>
        <p:spPr>
          <a:xfrm>
            <a:off x="406400" y="1828800"/>
            <a:ext cx="12420600" cy="7924800"/>
          </a:xfrm>
        </p:spPr>
        <p:txBody>
          <a:bodyPr/>
          <a:lstStyle/>
          <a:p>
            <a:r>
              <a:rPr lang="en-US" sz="2000" dirty="0">
                <a:latin typeface="American Typewriter" panose="02090604020004020304" pitchFamily="18" charset="77"/>
              </a:rPr>
              <a:t>Dr. Christopher Porch, </a:t>
            </a:r>
            <a:r>
              <a:rPr lang="en-US" sz="2000" i="1" dirty="0">
                <a:latin typeface="American Typewriter" panose="02090604020004020304" pitchFamily="18" charset="77"/>
              </a:rPr>
              <a:t>Counseling Director </a:t>
            </a:r>
          </a:p>
          <a:p>
            <a:pPr marL="571500" indent="-571500">
              <a:buFont typeface="Wingdings" pitchFamily="2" charset="2"/>
              <a:buChar char="Ø"/>
            </a:pPr>
            <a:r>
              <a:rPr lang="en-US" sz="2000" dirty="0">
                <a:latin typeface="American Typewriter" panose="02090604020004020304" pitchFamily="18" charset="77"/>
              </a:rPr>
              <a:t>Last Names P-Z</a:t>
            </a:r>
          </a:p>
          <a:p>
            <a:pPr marL="0" indent="0"/>
            <a:r>
              <a:rPr lang="en-US" sz="2000" dirty="0">
                <a:latin typeface="American Typewriter" panose="02090604020004020304" pitchFamily="18" charset="77"/>
              </a:rPr>
              <a:t>Porch.Christopher.A@muscogee.k12.ga.us </a:t>
            </a:r>
          </a:p>
          <a:p>
            <a:pPr marL="0" indent="0"/>
            <a:r>
              <a:rPr lang="en-US" sz="2000" dirty="0">
                <a:latin typeface="American Typewriter" panose="02090604020004020304" pitchFamily="18" charset="77"/>
              </a:rPr>
              <a:t>Ms. Shella Scott</a:t>
            </a:r>
          </a:p>
          <a:p>
            <a:pPr marL="571500" indent="-571500">
              <a:buFont typeface="Wingdings" pitchFamily="2" charset="2"/>
              <a:buChar char="Ø"/>
            </a:pPr>
            <a:r>
              <a:rPr lang="en-US" sz="2000" dirty="0">
                <a:latin typeface="American Typewriter" panose="02090604020004020304" pitchFamily="18" charset="77"/>
              </a:rPr>
              <a:t>Last Names H-O</a:t>
            </a:r>
          </a:p>
          <a:p>
            <a:pPr marL="0" indent="0"/>
            <a:r>
              <a:rPr lang="en-US" sz="2000" dirty="0">
                <a:latin typeface="American Typewriter" panose="02090604020004020304" pitchFamily="18" charset="77"/>
              </a:rPr>
              <a:t>Scott.Shella.N@muscogee.k12.ga.us</a:t>
            </a:r>
          </a:p>
          <a:p>
            <a:r>
              <a:rPr lang="en-US" sz="2000" dirty="0">
                <a:latin typeface="American Typewriter" panose="02090604020004020304" pitchFamily="18" charset="77"/>
              </a:rPr>
              <a:t>Mrs. Dominique Thomas</a:t>
            </a:r>
          </a:p>
          <a:p>
            <a:pPr marL="571500" indent="-571500">
              <a:buFont typeface="Wingdings" pitchFamily="2" charset="2"/>
              <a:buChar char="Ø"/>
            </a:pPr>
            <a:r>
              <a:rPr lang="en-US" sz="2000" dirty="0">
                <a:latin typeface="American Typewriter" panose="02090604020004020304" pitchFamily="18" charset="77"/>
              </a:rPr>
              <a:t>Last Names A-G</a:t>
            </a:r>
          </a:p>
          <a:p>
            <a:pPr marL="0" indent="0"/>
            <a:r>
              <a:rPr lang="en-US" sz="2000" dirty="0">
                <a:latin typeface="American Typewriter" panose="02090604020004020304" pitchFamily="18" charset="77"/>
              </a:rPr>
              <a:t>Thomas.Dominique.R@muscogee.k12.ga.us</a:t>
            </a:r>
          </a:p>
        </p:txBody>
      </p:sp>
      <p:pic>
        <p:nvPicPr>
          <p:cNvPr id="4" name="Picture 3">
            <a:extLst>
              <a:ext uri="{FF2B5EF4-FFF2-40B4-BE49-F238E27FC236}">
                <a16:creationId xmlns:a16="http://schemas.microsoft.com/office/drawing/2014/main" id="{C15784B1-D88C-B64F-A824-B0988AB2AE00}"/>
              </a:ext>
            </a:extLst>
          </p:cNvPr>
          <p:cNvPicPr>
            <a:picLocks noChangeAspect="1"/>
          </p:cNvPicPr>
          <p:nvPr/>
        </p:nvPicPr>
        <p:blipFill>
          <a:blip r:embed="rId2"/>
          <a:stretch>
            <a:fillRect/>
          </a:stretch>
        </p:blipFill>
        <p:spPr>
          <a:xfrm>
            <a:off x="6929967" y="1591733"/>
            <a:ext cx="4838700" cy="2209800"/>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F849BD6A-CA1C-B344-9A46-1156722B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967" y="4267200"/>
            <a:ext cx="4724400" cy="2400300"/>
          </a:xfrm>
          <a:prstGeom prst="rect">
            <a:avLst/>
          </a:prstGeom>
        </p:spPr>
      </p:pic>
      <p:pic>
        <p:nvPicPr>
          <p:cNvPr id="7" name="Picture 6">
            <a:extLst>
              <a:ext uri="{FF2B5EF4-FFF2-40B4-BE49-F238E27FC236}">
                <a16:creationId xmlns:a16="http://schemas.microsoft.com/office/drawing/2014/main" id="{ED1E76BD-1A87-8749-AD56-B9B66BBF2168}"/>
              </a:ext>
            </a:extLst>
          </p:cNvPr>
          <p:cNvPicPr>
            <a:picLocks noChangeAspect="1"/>
          </p:cNvPicPr>
          <p:nvPr/>
        </p:nvPicPr>
        <p:blipFill>
          <a:blip r:embed="rId4"/>
          <a:stretch>
            <a:fillRect/>
          </a:stretch>
        </p:blipFill>
        <p:spPr>
          <a:xfrm>
            <a:off x="6929966" y="7226300"/>
            <a:ext cx="4724399" cy="2336800"/>
          </a:xfrm>
          <a:prstGeom prst="rect">
            <a:avLst/>
          </a:prstGeom>
        </p:spPr>
      </p:pic>
    </p:spTree>
    <p:extLst>
      <p:ext uri="{BB962C8B-B14F-4D97-AF65-F5344CB8AC3E}">
        <p14:creationId xmlns:p14="http://schemas.microsoft.com/office/powerpoint/2010/main" val="396932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4800" cy="97536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1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13004800" cy="9753600"/>
          </a:xfrm>
          <a:prstGeom prst="rect">
            <a:avLst/>
          </a:prstGeom>
        </p:spPr>
      </p:pic>
      <p:sp>
        <p:nvSpPr>
          <p:cNvPr id="29" name="Freeform: Shape 1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2138" y="-5646"/>
            <a:ext cx="11019893" cy="9777508"/>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descr="A screenshot of a cell phone&#10;&#10;Description automatically generated">
            <a:extLst>
              <a:ext uri="{FF2B5EF4-FFF2-40B4-BE49-F238E27FC236}">
                <a16:creationId xmlns:a16="http://schemas.microsoft.com/office/drawing/2014/main" id="{43A5D63F-76DF-364A-AB40-F5BA41279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810" y="1066800"/>
            <a:ext cx="7518390" cy="7772399"/>
          </a:xfrm>
          <a:prstGeom prst="rect">
            <a:avLst/>
          </a:prstGeom>
        </p:spPr>
      </p:pic>
    </p:spTree>
    <p:extLst>
      <p:ext uri="{BB962C8B-B14F-4D97-AF65-F5344CB8AC3E}">
        <p14:creationId xmlns:p14="http://schemas.microsoft.com/office/powerpoint/2010/main" val="218337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35ABF7-4764-8446-9CA8-74A72C2D9029}"/>
              </a:ext>
            </a:extLst>
          </p:cNvPr>
          <p:cNvSpPr/>
          <p:nvPr/>
        </p:nvSpPr>
        <p:spPr>
          <a:xfrm>
            <a:off x="317500" y="323246"/>
            <a:ext cx="12369800" cy="9503114"/>
          </a:xfrm>
          <a:prstGeom prst="rect">
            <a:avLst/>
          </a:prstGeom>
        </p:spPr>
        <p:txBody>
          <a:bodyPr wrap="square">
            <a:spAutoFit/>
          </a:bodyPr>
          <a:lstStyle/>
          <a:p>
            <a:pPr marL="91440" indent="-91440" algn="ctr" defTabSz="914400" eaLnBrk="1" fontAlgn="auto" hangingPunct="1">
              <a:lnSpc>
                <a:spcPct val="90000"/>
              </a:lnSpc>
              <a:spcAft>
                <a:spcPts val="200"/>
              </a:spcAft>
              <a:defRPr/>
            </a:pPr>
            <a:r>
              <a:rPr lang="en-US" altLang="en-US" sz="3600" dirty="0">
                <a:solidFill>
                  <a:schemeClr val="tx1"/>
                </a:solidFill>
                <a:latin typeface="American Typewriter" panose="02090604020004020304" pitchFamily="18" charset="77"/>
                <a:ea typeface="A little sunshine" panose="02000603000000000000" pitchFamily="2" charset="0"/>
                <a:sym typeface="Chalkduster" charset="0"/>
              </a:rPr>
              <a:t>We Are Available For: </a:t>
            </a:r>
          </a:p>
          <a:p>
            <a:pPr marL="91440" indent="-91440" algn="ctr" defTabSz="914400" eaLnBrk="1" fontAlgn="auto" hangingPunct="1">
              <a:lnSpc>
                <a:spcPct val="90000"/>
              </a:lnSpc>
              <a:spcAft>
                <a:spcPts val="200"/>
              </a:spcAft>
              <a:defRPr/>
            </a:pPr>
            <a:endParaRPr lang="en-US" altLang="en-US" sz="3600" dirty="0">
              <a:solidFill>
                <a:schemeClr val="tx1"/>
              </a:solidFill>
              <a:latin typeface="American Typewriter" panose="02090604020004020304" pitchFamily="18" charset="77"/>
              <a:ea typeface="A little sunshine" panose="02000603000000000000" pitchFamily="2" charset="0"/>
              <a:cs typeface="+mn-cs"/>
              <a:sym typeface="Chalkduster" charset="0"/>
            </a:endParaRPr>
          </a:p>
          <a:p>
            <a:pPr marL="1257300" lvl="2" indent="-571500" defTabSz="914400" eaLnBrk="1" fontAlgn="auto" hangingPunct="1">
              <a:lnSpc>
                <a:spcPct val="90000"/>
              </a:lnSpc>
              <a:spcAft>
                <a:spcPts val="200"/>
              </a:spcAft>
              <a:buFont typeface="Arial" panose="020B0604020202020204" pitchFamily="34" charset="0"/>
              <a:buChar char="•"/>
              <a:defRPr/>
            </a:pPr>
            <a:r>
              <a:rPr lang="en-US" altLang="en-US" sz="3600" dirty="0">
                <a:solidFill>
                  <a:schemeClr val="tx1"/>
                </a:solidFill>
                <a:latin typeface="American Typewriter" panose="02090604020004020304" pitchFamily="18" charset="77"/>
                <a:ea typeface="A little sunshine" panose="02000603000000000000" pitchFamily="2" charset="0"/>
                <a:cs typeface="+mn-cs"/>
                <a:sym typeface="Chalkduster" charset="0"/>
              </a:rPr>
              <a:t>Academic Planning and Class Selection Guidance</a:t>
            </a:r>
          </a:p>
          <a:p>
            <a:pPr marL="1257300" lvl="2" indent="-571500" defTabSz="914400" eaLnBrk="1" fontAlgn="auto" hangingPunct="1">
              <a:lnSpc>
                <a:spcPct val="90000"/>
              </a:lnSpc>
              <a:spcAft>
                <a:spcPts val="200"/>
              </a:spcAft>
              <a:buFont typeface="Arial" panose="020B0604020202020204" pitchFamily="34" charset="0"/>
              <a:buChar char="•"/>
              <a:defRPr/>
            </a:pPr>
            <a:r>
              <a:rPr lang="en-US" altLang="en-US" sz="3600" dirty="0">
                <a:solidFill>
                  <a:schemeClr val="tx1"/>
                </a:solidFill>
                <a:latin typeface="American Typewriter" panose="02090604020004020304" pitchFamily="18" charset="77"/>
                <a:ea typeface="A little sunshine" panose="02000603000000000000" pitchFamily="2" charset="0"/>
                <a:cs typeface="+mn-cs"/>
                <a:sym typeface="Chalkduster" charset="0"/>
              </a:rPr>
              <a:t>College and Career Planning/Preparation</a:t>
            </a:r>
          </a:p>
          <a:p>
            <a:pPr marL="1257300" lvl="2" indent="-571500" defTabSz="914400" eaLnBrk="1" fontAlgn="auto" hangingPunct="1">
              <a:lnSpc>
                <a:spcPct val="90000"/>
              </a:lnSpc>
              <a:spcAft>
                <a:spcPts val="200"/>
              </a:spcAft>
              <a:buFont typeface="Arial" panose="020B0604020202020204" pitchFamily="34" charset="0"/>
              <a:buChar char="•"/>
              <a:defRPr/>
            </a:pPr>
            <a:r>
              <a:rPr lang="en-US" altLang="en-US" sz="3600" dirty="0">
                <a:solidFill>
                  <a:schemeClr val="tx1"/>
                </a:solidFill>
                <a:latin typeface="American Typewriter" panose="02090604020004020304" pitchFamily="18" charset="77"/>
                <a:ea typeface="A little sunshine" panose="02000603000000000000" pitchFamily="2" charset="0"/>
                <a:cs typeface="+mn-cs"/>
                <a:sym typeface="Chalkduster" charset="0"/>
              </a:rPr>
              <a:t>Social/Emotional Conflicts/Concerns</a:t>
            </a:r>
          </a:p>
          <a:p>
            <a:pPr marL="128016" lvl="1" indent="0" algn="ctr" defTabSz="914400" eaLnBrk="1" fontAlgn="auto" hangingPunct="1">
              <a:lnSpc>
                <a:spcPct val="90000"/>
              </a:lnSpc>
              <a:spcAft>
                <a:spcPts val="400"/>
              </a:spcAft>
              <a:defRPr/>
            </a:pPr>
            <a:endParaRPr lang="en-US" altLang="en-US" sz="3600" dirty="0">
              <a:solidFill>
                <a:schemeClr val="tx1"/>
              </a:solidFill>
              <a:latin typeface="American Typewriter" panose="02090604020004020304" pitchFamily="18" charset="77"/>
              <a:ea typeface="A little sunshine" panose="02000603000000000000" pitchFamily="2" charset="0"/>
              <a:cs typeface="+mn-cs"/>
              <a:sym typeface="Chalkduster" charset="0"/>
            </a:endParaRPr>
          </a:p>
          <a:p>
            <a:pPr marL="128016" lvl="1" indent="0" algn="ctr" defTabSz="914400" eaLnBrk="1" fontAlgn="auto" hangingPunct="1">
              <a:lnSpc>
                <a:spcPct val="90000"/>
              </a:lnSpc>
              <a:spcAft>
                <a:spcPts val="400"/>
              </a:spcAft>
              <a:defRPr/>
            </a:pPr>
            <a:r>
              <a:rPr lang="en-US" altLang="en-US" sz="3600" dirty="0">
                <a:solidFill>
                  <a:schemeClr val="tx1"/>
                </a:solidFill>
                <a:latin typeface="American Typewriter" panose="02090604020004020304" pitchFamily="18" charset="77"/>
                <a:ea typeface="A little sunshine" panose="02000603000000000000" pitchFamily="2" charset="0"/>
                <a:cs typeface="+mn-cs"/>
                <a:sym typeface="Chalkduster" charset="0"/>
              </a:rPr>
              <a:t>How to Contact Your Counselor:</a:t>
            </a:r>
          </a:p>
          <a:p>
            <a:pPr marL="699516" lvl="1" indent="-571500" defTabSz="914400" eaLnBrk="1" fontAlgn="auto" hangingPunct="1">
              <a:lnSpc>
                <a:spcPct val="90000"/>
              </a:lnSpc>
              <a:spcAft>
                <a:spcPts val="400"/>
              </a:spcAft>
              <a:buFont typeface="Arial" panose="020B0604020202020204" pitchFamily="34" charset="0"/>
              <a:buChar char="•"/>
              <a:defRPr/>
            </a:pPr>
            <a:r>
              <a:rPr lang="en-US" altLang="en-US" sz="3600" dirty="0">
                <a:solidFill>
                  <a:schemeClr val="tx1"/>
                </a:solidFill>
                <a:latin typeface="American Typewriter" panose="02090604020004020304" pitchFamily="18" charset="77"/>
                <a:ea typeface="A little sunshine" panose="02000603000000000000" pitchFamily="2" charset="0"/>
                <a:cs typeface="+mn-cs"/>
                <a:sym typeface="Chalkduster" charset="0"/>
              </a:rPr>
              <a:t>Visit during the school day.</a:t>
            </a:r>
            <a:endParaRPr lang="en-US" altLang="en-US" sz="3600" b="1" u="sng" dirty="0">
              <a:solidFill>
                <a:schemeClr val="tx1"/>
              </a:solidFill>
              <a:latin typeface="American Typewriter" panose="02090604020004020304" pitchFamily="18" charset="77"/>
              <a:ea typeface="A little sunshine" panose="02000603000000000000" pitchFamily="2" charset="0"/>
              <a:cs typeface="+mn-cs"/>
              <a:sym typeface="Chalkduster" charset="0"/>
            </a:endParaRPr>
          </a:p>
          <a:p>
            <a:pPr marL="470916" lvl="2" indent="0" algn="ctr" defTabSz="914400" eaLnBrk="1" fontAlgn="auto" hangingPunct="1">
              <a:lnSpc>
                <a:spcPct val="90000"/>
              </a:lnSpc>
              <a:spcAft>
                <a:spcPts val="400"/>
              </a:spcAft>
              <a:defRPr/>
            </a:pPr>
            <a:r>
              <a:rPr lang="en-US" altLang="en-US" sz="3600" i="1" u="sng" dirty="0">
                <a:solidFill>
                  <a:schemeClr val="bg1">
                    <a:lumMod val="95000"/>
                    <a:lumOff val="5000"/>
                  </a:schemeClr>
                </a:solidFill>
                <a:highlight>
                  <a:srgbClr val="FFFF00"/>
                </a:highlight>
                <a:latin typeface="American Typewriter" panose="02090604020004020304" pitchFamily="18" charset="77"/>
                <a:ea typeface="A little sunshine" panose="02000603000000000000" pitchFamily="2" charset="0"/>
                <a:cs typeface="+mn-cs"/>
                <a:sym typeface="Chalkduster" charset="0"/>
              </a:rPr>
              <a:t>You must retrieve a pass from your teacher first and then check-in upon entering the counseling office.</a:t>
            </a:r>
            <a:r>
              <a:rPr lang="en-US" altLang="en-US" sz="3600" u="sng" dirty="0">
                <a:solidFill>
                  <a:schemeClr val="bg1">
                    <a:lumMod val="95000"/>
                    <a:lumOff val="5000"/>
                  </a:schemeClr>
                </a:solidFill>
                <a:highlight>
                  <a:srgbClr val="FFFF00"/>
                </a:highlight>
                <a:latin typeface="American Typewriter" panose="02090604020004020304" pitchFamily="18" charset="77"/>
                <a:ea typeface="A little sunshine" panose="02000603000000000000" pitchFamily="2" charset="0"/>
                <a:cs typeface="+mn-cs"/>
                <a:sym typeface="Chalkduster" charset="0"/>
              </a:rPr>
              <a:t> </a:t>
            </a:r>
            <a:endParaRPr lang="en-US" altLang="en-US" sz="3600" dirty="0">
              <a:solidFill>
                <a:schemeClr val="bg1">
                  <a:lumMod val="95000"/>
                  <a:lumOff val="5000"/>
                </a:schemeClr>
              </a:solidFill>
              <a:highlight>
                <a:srgbClr val="FFFF00"/>
              </a:highlight>
              <a:latin typeface="American Typewriter" panose="02090604020004020304" pitchFamily="18" charset="77"/>
              <a:ea typeface="A little sunshine" panose="02000603000000000000" pitchFamily="2" charset="0"/>
              <a:cs typeface="+mn-cs"/>
              <a:sym typeface="Chalkduster" charset="0"/>
            </a:endParaRPr>
          </a:p>
          <a:p>
            <a:pPr marL="699516" lvl="1" indent="-571500" defTabSz="914400" eaLnBrk="1" fontAlgn="auto" hangingPunct="1">
              <a:lnSpc>
                <a:spcPct val="90000"/>
              </a:lnSpc>
              <a:spcAft>
                <a:spcPts val="400"/>
              </a:spcAft>
              <a:buFont typeface="Arial" panose="020B0604020202020204" pitchFamily="34" charset="0"/>
              <a:buChar char="•"/>
              <a:defRPr/>
            </a:pPr>
            <a:r>
              <a:rPr lang="en-US" altLang="en-US" sz="3600" dirty="0">
                <a:solidFill>
                  <a:schemeClr val="tx1"/>
                </a:solidFill>
                <a:latin typeface="American Typewriter" panose="02090604020004020304" pitchFamily="18" charset="77"/>
                <a:ea typeface="A little sunshine" panose="02000603000000000000" pitchFamily="2" charset="0"/>
                <a:cs typeface="+mn-cs"/>
                <a:sym typeface="Chalkduster" charset="0"/>
              </a:rPr>
              <a:t>Make an appointment to meet before or after school through email or face to face. </a:t>
            </a:r>
          </a:p>
          <a:p>
            <a:pPr marL="699516" lvl="1" indent="-571500" defTabSz="914400" eaLnBrk="1" fontAlgn="auto" hangingPunct="1">
              <a:lnSpc>
                <a:spcPct val="90000"/>
              </a:lnSpc>
              <a:spcAft>
                <a:spcPts val="400"/>
              </a:spcAft>
              <a:buFont typeface="Arial" panose="020B0604020202020204" pitchFamily="34" charset="0"/>
              <a:buChar char="•"/>
              <a:defRPr/>
            </a:pPr>
            <a:r>
              <a:rPr lang="en-US" altLang="en-US" sz="3600" dirty="0">
                <a:solidFill>
                  <a:schemeClr val="tx1"/>
                </a:solidFill>
                <a:latin typeface="American Typewriter" panose="02090604020004020304" pitchFamily="18" charset="77"/>
                <a:ea typeface="A little sunshine" panose="02000603000000000000" pitchFamily="2" charset="0"/>
                <a:cs typeface="+mn-cs"/>
                <a:sym typeface="Chalkduster" charset="0"/>
              </a:rPr>
              <a:t>For an </a:t>
            </a:r>
            <a:r>
              <a:rPr lang="en-US" altLang="en-US" sz="3600" u="sng" dirty="0">
                <a:solidFill>
                  <a:schemeClr val="bg1">
                    <a:lumMod val="95000"/>
                    <a:lumOff val="5000"/>
                  </a:schemeClr>
                </a:solidFill>
                <a:highlight>
                  <a:srgbClr val="FFFF00"/>
                </a:highlight>
                <a:latin typeface="American Typewriter" panose="02090604020004020304" pitchFamily="18" charset="77"/>
                <a:ea typeface="A little sunshine" panose="02000603000000000000" pitchFamily="2" charset="0"/>
                <a:cs typeface="+mn-cs"/>
                <a:sym typeface="Chalkduster" charset="0"/>
              </a:rPr>
              <a:t>urgent matter</a:t>
            </a:r>
            <a:r>
              <a:rPr lang="en-US" altLang="en-US" sz="3600" dirty="0">
                <a:solidFill>
                  <a:schemeClr val="bg1">
                    <a:lumMod val="95000"/>
                    <a:lumOff val="5000"/>
                  </a:schemeClr>
                </a:solidFill>
                <a:latin typeface="American Typewriter" panose="02090604020004020304" pitchFamily="18" charset="77"/>
                <a:ea typeface="A little sunshine" panose="02000603000000000000" pitchFamily="2" charset="0"/>
                <a:cs typeface="+mn-cs"/>
                <a:sym typeface="Chalkduster" charset="0"/>
              </a:rPr>
              <a:t> </a:t>
            </a:r>
            <a:r>
              <a:rPr lang="en-US" altLang="en-US" sz="3600" dirty="0">
                <a:solidFill>
                  <a:schemeClr val="tx1"/>
                </a:solidFill>
                <a:latin typeface="American Typewriter" panose="02090604020004020304" pitchFamily="18" charset="77"/>
                <a:ea typeface="A little sunshine" panose="02000603000000000000" pitchFamily="2" charset="0"/>
                <a:cs typeface="+mn-cs"/>
                <a:sym typeface="Chalkduster" charset="0"/>
              </a:rPr>
              <a:t>which requires immediate attention and cannot be addressed through the other methods, you may come in to see your counselor at anytime. </a:t>
            </a:r>
          </a:p>
          <a:p>
            <a:pPr marL="699516" lvl="1" indent="-571500" defTabSz="914400" eaLnBrk="1" fontAlgn="auto" hangingPunct="1">
              <a:lnSpc>
                <a:spcPct val="90000"/>
              </a:lnSpc>
              <a:spcAft>
                <a:spcPts val="400"/>
              </a:spcAft>
              <a:buFont typeface="Arial" panose="020B0604020202020204" pitchFamily="34" charset="0"/>
              <a:buChar char="•"/>
              <a:defRPr/>
            </a:pPr>
            <a:r>
              <a:rPr lang="en-US" altLang="en-US" sz="3600" u="sng" dirty="0">
                <a:solidFill>
                  <a:schemeClr val="tx1"/>
                </a:solidFill>
                <a:latin typeface="American Typewriter" panose="02090604020004020304" pitchFamily="18" charset="77"/>
                <a:ea typeface="A little sunshine" panose="02000603000000000000" pitchFamily="2" charset="0"/>
                <a:cs typeface="+mn-cs"/>
                <a:sym typeface="Chalkduster" charset="0"/>
              </a:rPr>
              <a:t>We strongly encourage you to meet with your counselor often.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187" y="0"/>
            <a:ext cx="11637645" cy="97536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a:extLst>
              <a:ext uri="{FF2B5EF4-FFF2-40B4-BE49-F238E27FC236}">
                <a16:creationId xmlns:a16="http://schemas.microsoft.com/office/drawing/2014/main" id="{85E57B0B-6256-5649-BD48-6629E579FDD4}"/>
              </a:ext>
            </a:extLst>
          </p:cNvPr>
          <p:cNvSpPr>
            <a:spLocks noGrp="1"/>
          </p:cNvSpPr>
          <p:nvPr>
            <p:ph type="title"/>
          </p:nvPr>
        </p:nvSpPr>
        <p:spPr>
          <a:xfrm>
            <a:off x="3248392" y="2906542"/>
            <a:ext cx="6512207" cy="2888612"/>
          </a:xfrm>
        </p:spPr>
        <p:txBody>
          <a:bodyPr vert="horz" lIns="91440" tIns="45720" rIns="91440" bIns="45720" rtlCol="0" anchor="b">
            <a:normAutofit/>
          </a:bodyPr>
          <a:lstStyle/>
          <a:p>
            <a:pPr defTabSz="914400" eaLnBrk="1" hangingPunct="1">
              <a:lnSpc>
                <a:spcPct val="90000"/>
              </a:lnSpc>
            </a:pPr>
            <a:r>
              <a:rPr lang="en-US" sz="6000" kern="1200">
                <a:latin typeface="+mj-lt"/>
                <a:ea typeface="+mj-ea"/>
                <a:cs typeface="+mj-cs"/>
              </a:rPr>
              <a:t>4-Year Success Tips</a:t>
            </a:r>
          </a:p>
        </p:txBody>
      </p:sp>
    </p:spTree>
    <p:extLst>
      <p:ext uri="{BB962C8B-B14F-4D97-AF65-F5344CB8AC3E}">
        <p14:creationId xmlns:p14="http://schemas.microsoft.com/office/powerpoint/2010/main" val="361313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AE0C7B-B135-6E43-BF75-BD97A7189EB6}"/>
              </a:ext>
            </a:extLst>
          </p:cNvPr>
          <p:cNvSpPr>
            <a:spLocks noGrp="1"/>
          </p:cNvSpPr>
          <p:nvPr>
            <p:ph type="title"/>
          </p:nvPr>
        </p:nvSpPr>
        <p:spPr>
          <a:xfrm>
            <a:off x="633942" y="390526"/>
            <a:ext cx="11703050" cy="1625600"/>
          </a:xfrm>
        </p:spPr>
        <p:txBody>
          <a:bodyPr/>
          <a:lstStyle/>
          <a:p>
            <a:br>
              <a:rPr lang="en-US" sz="6000" dirty="0"/>
            </a:br>
            <a:r>
              <a:rPr lang="en-US" sz="5400" dirty="0">
                <a:latin typeface="American Typewriter" panose="02090604020004020304" pitchFamily="18" charset="77"/>
              </a:rPr>
              <a:t>Why is Attendance Important?</a:t>
            </a:r>
            <a:endParaRPr lang="en-US" sz="6000" dirty="0">
              <a:latin typeface="American Typewriter" panose="02090604020004020304" pitchFamily="18" charset="77"/>
            </a:endParaRPr>
          </a:p>
        </p:txBody>
      </p:sp>
      <p:sp>
        <p:nvSpPr>
          <p:cNvPr id="9" name="Content Placeholder 8">
            <a:extLst>
              <a:ext uri="{FF2B5EF4-FFF2-40B4-BE49-F238E27FC236}">
                <a16:creationId xmlns:a16="http://schemas.microsoft.com/office/drawing/2014/main" id="{ABCC960F-3E82-A84D-94C4-757A67F47F94}"/>
              </a:ext>
            </a:extLst>
          </p:cNvPr>
          <p:cNvSpPr>
            <a:spLocks noGrp="1"/>
          </p:cNvSpPr>
          <p:nvPr>
            <p:ph sz="half" idx="2"/>
          </p:nvPr>
        </p:nvSpPr>
        <p:spPr>
          <a:xfrm>
            <a:off x="633942" y="2463800"/>
            <a:ext cx="5745163" cy="6899274"/>
          </a:xfrm>
        </p:spPr>
        <p:txBody>
          <a:bodyPr/>
          <a:lstStyle/>
          <a:p>
            <a:pPr marL="571500" indent="-571500">
              <a:buFont typeface="Arial" panose="020B0604020202020204" pitchFamily="34" charset="0"/>
              <a:buChar char="•"/>
            </a:pPr>
            <a:r>
              <a:rPr lang="en-US" dirty="0">
                <a:solidFill>
                  <a:schemeClr val="bg1">
                    <a:lumMod val="95000"/>
                    <a:lumOff val="5000"/>
                  </a:schemeClr>
                </a:solidFill>
                <a:highlight>
                  <a:srgbClr val="FFFF00"/>
                </a:highlight>
                <a:latin typeface="American Typewriter" panose="02090604020004020304" pitchFamily="18" charset="77"/>
              </a:rPr>
              <a:t>Achievement:</a:t>
            </a:r>
            <a:r>
              <a:rPr lang="en-US" dirty="0">
                <a:solidFill>
                  <a:schemeClr val="bg1">
                    <a:lumMod val="95000"/>
                    <a:lumOff val="5000"/>
                  </a:schemeClr>
                </a:solidFill>
                <a:latin typeface="American Typewriter" panose="02090604020004020304" pitchFamily="18" charset="77"/>
              </a:rPr>
              <a:t> </a:t>
            </a:r>
            <a:r>
              <a:rPr lang="en-US" dirty="0">
                <a:latin typeface="American Typewriter" panose="02090604020004020304" pitchFamily="18" charset="77"/>
              </a:rPr>
              <a:t>Missing one day at CHS is equivalent to missing 2-3 days of instruction. Students who attend school regularly are more likely to pass classroom and standardized tests than students who do not. </a:t>
            </a:r>
          </a:p>
          <a:p>
            <a:pPr marL="571500" indent="-571500">
              <a:buFont typeface="Arial" panose="020B0604020202020204" pitchFamily="34" charset="0"/>
              <a:buChar char="•"/>
            </a:pPr>
            <a:r>
              <a:rPr lang="en-US" dirty="0">
                <a:solidFill>
                  <a:schemeClr val="bg1">
                    <a:lumMod val="95000"/>
                    <a:lumOff val="5000"/>
                  </a:schemeClr>
                </a:solidFill>
                <a:highlight>
                  <a:srgbClr val="FFFF00"/>
                </a:highlight>
                <a:latin typeface="American Typewriter" panose="02090604020004020304" pitchFamily="18" charset="77"/>
              </a:rPr>
              <a:t>Opportunity:</a:t>
            </a:r>
            <a:r>
              <a:rPr lang="en-US" dirty="0">
                <a:solidFill>
                  <a:schemeClr val="bg1">
                    <a:lumMod val="95000"/>
                    <a:lumOff val="5000"/>
                  </a:schemeClr>
                </a:solidFill>
                <a:latin typeface="American Typewriter" panose="02090604020004020304" pitchFamily="18" charset="77"/>
              </a:rPr>
              <a:t> </a:t>
            </a:r>
            <a:r>
              <a:rPr lang="en-US" dirty="0">
                <a:latin typeface="American Typewriter" panose="02090604020004020304" pitchFamily="18" charset="77"/>
              </a:rPr>
              <a:t>Having good attendance gives you an opportunity to learn important information that will help you build a successful academic record. </a:t>
            </a:r>
          </a:p>
          <a:p>
            <a:pPr marL="0" indent="0"/>
            <a:endParaRPr lang="en-US" dirty="0">
              <a:latin typeface="American Typewriter" panose="02090604020004020304" pitchFamily="18" charset="77"/>
            </a:endParaRPr>
          </a:p>
          <a:p>
            <a:pPr marL="571500" indent="-571500">
              <a:buFont typeface="Arial" panose="020B0604020202020204" pitchFamily="34" charset="0"/>
              <a:buChar char="•"/>
            </a:pPr>
            <a:endParaRPr lang="en-US" dirty="0">
              <a:latin typeface="American Typewriter" panose="02090604020004020304" pitchFamily="18" charset="77"/>
            </a:endParaRPr>
          </a:p>
          <a:p>
            <a:pPr marL="571500" indent="-571500">
              <a:buFont typeface="Arial" panose="020B0604020202020204" pitchFamily="34" charset="0"/>
              <a:buChar char="•"/>
            </a:pPr>
            <a:endParaRPr lang="en-US" dirty="0">
              <a:latin typeface="American Typewriter" panose="02090604020004020304" pitchFamily="18" charset="77"/>
            </a:endParaRPr>
          </a:p>
          <a:p>
            <a:pPr marL="571500" indent="-571500">
              <a:buFont typeface="Arial" panose="020B0604020202020204" pitchFamily="34" charset="0"/>
              <a:buChar char="•"/>
            </a:pPr>
            <a:endParaRPr lang="en-US" dirty="0">
              <a:latin typeface="American Typewriter" panose="02090604020004020304" pitchFamily="18" charset="77"/>
            </a:endParaRPr>
          </a:p>
          <a:p>
            <a:pPr marL="571500" indent="-571500">
              <a:buFont typeface="Arial" panose="020B0604020202020204" pitchFamily="34" charset="0"/>
              <a:buChar char="•"/>
            </a:pPr>
            <a:endParaRPr lang="en-US" dirty="0">
              <a:latin typeface="American Typewriter" panose="02090604020004020304" pitchFamily="18" charset="77"/>
            </a:endParaRPr>
          </a:p>
          <a:p>
            <a:pPr marL="571500" indent="-571500">
              <a:buFont typeface="Arial" panose="020B0604020202020204" pitchFamily="34" charset="0"/>
              <a:buChar char="•"/>
            </a:pPr>
            <a:endParaRPr lang="en-US" dirty="0">
              <a:effectLst/>
              <a:latin typeface="American Typewriter" panose="02090604020004020304" pitchFamily="18" charset="77"/>
            </a:endParaRPr>
          </a:p>
          <a:p>
            <a:pPr marL="571500" indent="-571500">
              <a:buFont typeface="Arial" panose="020B0604020202020204" pitchFamily="34" charset="0"/>
              <a:buChar char="•"/>
            </a:pPr>
            <a:endParaRPr lang="en-US" dirty="0">
              <a:latin typeface="American Typewriter" panose="02090604020004020304" pitchFamily="18" charset="77"/>
            </a:endParaRPr>
          </a:p>
          <a:p>
            <a:pPr marL="571500" indent="-571500">
              <a:buFont typeface="Arial" panose="020B0604020202020204" pitchFamily="34" charset="0"/>
              <a:buChar char="•"/>
            </a:pPr>
            <a:endParaRPr lang="en-US" dirty="0"/>
          </a:p>
        </p:txBody>
      </p:sp>
      <p:sp>
        <p:nvSpPr>
          <p:cNvPr id="12" name="Content Placeholder 11">
            <a:extLst>
              <a:ext uri="{FF2B5EF4-FFF2-40B4-BE49-F238E27FC236}">
                <a16:creationId xmlns:a16="http://schemas.microsoft.com/office/drawing/2014/main" id="{A93B6995-ECAB-9840-B4D3-5DB168E3461D}"/>
              </a:ext>
            </a:extLst>
          </p:cNvPr>
          <p:cNvSpPr>
            <a:spLocks noGrp="1"/>
          </p:cNvSpPr>
          <p:nvPr>
            <p:ph sz="quarter" idx="4"/>
          </p:nvPr>
        </p:nvSpPr>
        <p:spPr>
          <a:xfrm>
            <a:off x="6510867" y="2463800"/>
            <a:ext cx="6145212" cy="6899274"/>
          </a:xfrm>
        </p:spPr>
        <p:txBody>
          <a:bodyPr/>
          <a:lstStyle/>
          <a:p>
            <a:pPr>
              <a:buFont typeface="Arial" panose="020B0604020202020204" pitchFamily="34" charset="0"/>
              <a:buChar char="•"/>
            </a:pPr>
            <a:r>
              <a:rPr lang="en-US" dirty="0">
                <a:solidFill>
                  <a:schemeClr val="bg1">
                    <a:lumMod val="95000"/>
                    <a:lumOff val="5000"/>
                  </a:schemeClr>
                </a:solidFill>
                <a:highlight>
                  <a:srgbClr val="FFFF00"/>
                </a:highlight>
                <a:latin typeface="American Typewriter" panose="02090604020004020304" pitchFamily="18" charset="77"/>
              </a:rPr>
              <a:t>Being part of the school community: </a:t>
            </a:r>
            <a:r>
              <a:rPr lang="en-US" sz="2400" dirty="0">
                <a:latin typeface="American Typewriter" panose="02090604020004020304" pitchFamily="18" charset="77"/>
              </a:rPr>
              <a:t>Just by being present at school, you are learning how to be a good citizen by participating in the school community, learning valuable social skills, and developing a broader world view. </a:t>
            </a:r>
          </a:p>
          <a:p>
            <a:pPr lvl="1">
              <a:buFont typeface="Arial" panose="020B0604020202020204" pitchFamily="34" charset="0"/>
              <a:buChar char="•"/>
            </a:pPr>
            <a:r>
              <a:rPr lang="en-US" sz="2400" dirty="0">
                <a:latin typeface="American Typewriter" panose="02090604020004020304" pitchFamily="18" charset="77"/>
              </a:rPr>
              <a:t>If you are absent for any reason, please make sure that you communicate with your teachers or have your parents communicate with your teachers. You are responsible for any missed assignments, quizzes, and or tests. Upon return, you are required to bring either a parent note or a medical note from a professional. </a:t>
            </a:r>
            <a:r>
              <a:rPr lang="en-US" sz="2400" dirty="0">
                <a:solidFill>
                  <a:schemeClr val="bg1">
                    <a:lumMod val="95000"/>
                    <a:lumOff val="5000"/>
                  </a:schemeClr>
                </a:solidFill>
                <a:highlight>
                  <a:srgbClr val="FFFF00"/>
                </a:highlight>
                <a:latin typeface="American Typewriter" panose="02090604020004020304" pitchFamily="18" charset="77"/>
              </a:rPr>
              <a:t>(Please see handbook for further details on attendance). </a:t>
            </a:r>
          </a:p>
          <a:p>
            <a:pPr lvl="1">
              <a:buFont typeface="Arial" panose="020B0604020202020204" pitchFamily="34" charset="0"/>
              <a:buChar char="•"/>
            </a:pPr>
            <a:endParaRPr lang="en-US" dirty="0">
              <a:latin typeface="American Typewriter" panose="02090604020004020304" pitchFamily="18" charset="77"/>
            </a:endParaRPr>
          </a:p>
          <a:p>
            <a:pPr lvl="1">
              <a:buFont typeface="Arial" panose="020B0604020202020204" pitchFamily="34" charset="0"/>
              <a:buChar char="•"/>
            </a:pPr>
            <a:endParaRPr lang="en-US" dirty="0">
              <a:latin typeface="American Typewriter" panose="02090604020004020304" pitchFamily="18" charset="77"/>
            </a:endParaRPr>
          </a:p>
          <a:p>
            <a:endParaRPr lang="en-US" dirty="0"/>
          </a:p>
        </p:txBody>
      </p:sp>
    </p:spTree>
    <p:extLst>
      <p:ext uri="{BB962C8B-B14F-4D97-AF65-F5344CB8AC3E}">
        <p14:creationId xmlns:p14="http://schemas.microsoft.com/office/powerpoint/2010/main" val="255496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5E0DFFF9-5C4D-EA42-97B7-D3B30DF49053}"/>
              </a:ext>
            </a:extLst>
          </p:cNvPr>
          <p:cNvSpPr>
            <a:spLocks noChangeArrowheads="1"/>
          </p:cNvSpPr>
          <p:nvPr/>
        </p:nvSpPr>
        <p:spPr bwMode="auto">
          <a:xfrm>
            <a:off x="4445000" y="228600"/>
            <a:ext cx="8102600" cy="81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90488" algn="ctr">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1pPr>
            <a:lvl2pPr marL="265113" indent="-136525" algn="ctr">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2pPr>
            <a:lvl3pPr marL="608013" indent="-136525" algn="ctr">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3pPr>
            <a:lvl4pPr algn="ctr">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4pPr>
            <a:lvl5pPr algn="ctr">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5pPr>
            <a:lvl6pPr marL="1828800" indent="457200" algn="ctr" eaLnBrk="0" fontAlgn="base" hangingPunct="0">
              <a:spcBef>
                <a:spcPct val="0"/>
              </a:spcBef>
              <a:spcAft>
                <a:spcPct val="0"/>
              </a:spcAft>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6pPr>
            <a:lvl7pPr marL="2286000" indent="457200" algn="ctr" eaLnBrk="0" fontAlgn="base" hangingPunct="0">
              <a:spcBef>
                <a:spcPct val="0"/>
              </a:spcBef>
              <a:spcAft>
                <a:spcPct val="0"/>
              </a:spcAft>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7pPr>
            <a:lvl8pPr marL="2743200" indent="457200" algn="ctr" eaLnBrk="0" fontAlgn="base" hangingPunct="0">
              <a:spcBef>
                <a:spcPct val="0"/>
              </a:spcBef>
              <a:spcAft>
                <a:spcPct val="0"/>
              </a:spcAft>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8pPr>
            <a:lvl9pPr marL="3200400" indent="457200" algn="ctr" eaLnBrk="0" fontAlgn="base" hangingPunct="0">
              <a:spcBef>
                <a:spcPct val="0"/>
              </a:spcBef>
              <a:spcAft>
                <a:spcPct val="0"/>
              </a:spcAft>
              <a:defRPr sz="4200">
                <a:solidFill>
                  <a:srgbClr val="FFFFFF"/>
                </a:solidFill>
                <a:latin typeface="Chalkduster" panose="03050602040202020205" pitchFamily="66" charset="77"/>
                <a:ea typeface="Chalkduster" panose="03050602040202020205" pitchFamily="66" charset="77"/>
                <a:cs typeface="Chalkduster" panose="03050602040202020205" pitchFamily="66" charset="77"/>
                <a:sym typeface="Chalkduster" panose="03050602040202020205" pitchFamily="66" charset="77"/>
              </a:defRPr>
            </a:lvl9pPr>
          </a:lstStyle>
          <a:p>
            <a:pPr algn="l" defTabSz="914400" eaLnBrk="1" hangingPunct="1">
              <a:lnSpc>
                <a:spcPct val="90000"/>
              </a:lnSpc>
              <a:spcBef>
                <a:spcPts val="1200"/>
              </a:spcBef>
              <a:spcAft>
                <a:spcPts val="200"/>
              </a:spcAft>
              <a:buClr>
                <a:srgbClr val="1A1C6E"/>
              </a:buClr>
              <a:buSzPct val="100000"/>
              <a:buFont typeface="Arial" panose="020B0604020202020204" pitchFamily="34" charset="0"/>
              <a:buChar char="•"/>
            </a:pPr>
            <a:r>
              <a:rPr lang="en-US" altLang="en-US" sz="3200" dirty="0">
                <a:solidFill>
                  <a:schemeClr val="bg1">
                    <a:lumMod val="95000"/>
                    <a:lumOff val="5000"/>
                  </a:schemeClr>
                </a:solidFill>
                <a:highlight>
                  <a:srgbClr val="FFFF00"/>
                </a:highlight>
                <a:latin typeface="American Typewriter" panose="02090604020004020304" pitchFamily="18" charset="77"/>
                <a:ea typeface="raspberrygranola" panose="02000603000000000000" pitchFamily="2" charset="0"/>
                <a:cs typeface="Big Caslon Medium" panose="02000603090000020003" pitchFamily="2" charset="-79"/>
              </a:rPr>
              <a:t>Monitor your Grades</a:t>
            </a:r>
          </a:p>
          <a:p>
            <a:pPr lvl="2" algn="l" defTabSz="914400" eaLnBrk="1" hangingPunct="1">
              <a:lnSpc>
                <a:spcPct val="90000"/>
              </a:lnSpc>
              <a:spcBef>
                <a:spcPts val="200"/>
              </a:spcBef>
              <a:spcAft>
                <a:spcPts val="400"/>
              </a:spcAft>
              <a:buClr>
                <a:srgbClr val="1A1C6E"/>
              </a:buClr>
              <a:buFont typeface="Arial" panose="020B0604020202020204" pitchFamily="34" charset="0"/>
              <a:buChar char="•"/>
            </a:pPr>
            <a:r>
              <a:rPr lang="en-US" altLang="en-US" sz="2800" u="sng"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Communicate</a:t>
            </a:r>
            <a:r>
              <a:rPr lang="en-US" altLang="en-US" sz="2800"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 with your </a:t>
            </a:r>
            <a:r>
              <a:rPr lang="en-US" altLang="en-US" sz="2800" u="sng"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teachers</a:t>
            </a:r>
          </a:p>
          <a:p>
            <a:pPr lvl="2" algn="l" defTabSz="914400" eaLnBrk="1" hangingPunct="1">
              <a:lnSpc>
                <a:spcPct val="90000"/>
              </a:lnSpc>
              <a:spcBef>
                <a:spcPts val="200"/>
              </a:spcBef>
              <a:spcAft>
                <a:spcPts val="400"/>
              </a:spcAft>
              <a:buClr>
                <a:srgbClr val="1A1C6E"/>
              </a:buClr>
              <a:buFont typeface="Arial" panose="020B0604020202020204" pitchFamily="34" charset="0"/>
              <a:buChar char="•"/>
            </a:pPr>
            <a:r>
              <a:rPr lang="en-US" altLang="en-US" sz="2800"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Check your grades </a:t>
            </a:r>
            <a:r>
              <a:rPr lang="en-US" altLang="en-US" sz="2800" u="sng"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regularly</a:t>
            </a:r>
            <a:r>
              <a:rPr lang="en-US" altLang="en-US" sz="2800"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 on </a:t>
            </a:r>
            <a:r>
              <a:rPr lang="en-US" altLang="en-US" sz="2800" u="sng"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Infinite Campus</a:t>
            </a:r>
          </a:p>
          <a:p>
            <a:pPr algn="l" defTabSz="914400" eaLnBrk="1" hangingPunct="1">
              <a:lnSpc>
                <a:spcPct val="90000"/>
              </a:lnSpc>
              <a:spcBef>
                <a:spcPts val="1200"/>
              </a:spcBef>
              <a:spcAft>
                <a:spcPts val="200"/>
              </a:spcAft>
              <a:buClr>
                <a:srgbClr val="1A1C6E"/>
              </a:buClr>
              <a:buSzPct val="100000"/>
              <a:buFont typeface="Arial" panose="020B0604020202020204" pitchFamily="34" charset="0"/>
              <a:buChar char="•"/>
            </a:pPr>
            <a:r>
              <a:rPr lang="en-US" altLang="en-US" sz="3200" dirty="0">
                <a:solidFill>
                  <a:schemeClr val="bg1">
                    <a:lumMod val="95000"/>
                    <a:lumOff val="5000"/>
                  </a:schemeClr>
                </a:solidFill>
                <a:highlight>
                  <a:srgbClr val="FFFF00"/>
                </a:highlight>
                <a:latin typeface="American Typewriter" panose="02090604020004020304" pitchFamily="18" charset="77"/>
                <a:ea typeface="raspberrygranola" panose="02000603000000000000" pitchFamily="2" charset="0"/>
                <a:cs typeface="Big Caslon Medium" panose="02000603090000020003" pitchFamily="2" charset="-79"/>
              </a:rPr>
              <a:t>Maintain a Healthy Lifestyle</a:t>
            </a:r>
          </a:p>
          <a:p>
            <a:pPr lvl="2" algn="l" defTabSz="914400" eaLnBrk="1" hangingPunct="1">
              <a:lnSpc>
                <a:spcPct val="90000"/>
              </a:lnSpc>
              <a:spcBef>
                <a:spcPts val="200"/>
              </a:spcBef>
              <a:spcAft>
                <a:spcPts val="400"/>
              </a:spcAft>
              <a:buClr>
                <a:srgbClr val="1A1C6E"/>
              </a:buClr>
              <a:buFont typeface="Arial" panose="020B0604020202020204" pitchFamily="34" charset="0"/>
              <a:buChar char="•"/>
            </a:pPr>
            <a:r>
              <a:rPr lang="en-US" altLang="en-US" sz="2800"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Get adequate sleep, eat nutritious foods, and have a balance between home, school and your social life.</a:t>
            </a:r>
          </a:p>
          <a:p>
            <a:pPr lvl="2" algn="l" defTabSz="914400" eaLnBrk="1" hangingPunct="1">
              <a:lnSpc>
                <a:spcPct val="90000"/>
              </a:lnSpc>
              <a:spcBef>
                <a:spcPts val="200"/>
              </a:spcBef>
              <a:spcAft>
                <a:spcPts val="400"/>
              </a:spcAft>
              <a:buClr>
                <a:srgbClr val="1A1C6E"/>
              </a:buClr>
              <a:buFont typeface="Arial" panose="020B0604020202020204" pitchFamily="34" charset="0"/>
              <a:buChar char="•"/>
            </a:pPr>
            <a:r>
              <a:rPr lang="en-US" altLang="en-US" sz="2800"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Get involved in school activities (clubs, athletics, community service etc.)</a:t>
            </a:r>
          </a:p>
          <a:p>
            <a:pPr algn="l" defTabSz="914400" eaLnBrk="1" hangingPunct="1">
              <a:lnSpc>
                <a:spcPct val="90000"/>
              </a:lnSpc>
              <a:spcBef>
                <a:spcPts val="1200"/>
              </a:spcBef>
              <a:spcAft>
                <a:spcPts val="200"/>
              </a:spcAft>
              <a:buClr>
                <a:srgbClr val="1A1C6E"/>
              </a:buClr>
              <a:buSzPct val="100000"/>
              <a:buFont typeface="Arial" panose="020B0604020202020204" pitchFamily="34" charset="0"/>
              <a:buChar char="•"/>
            </a:pPr>
            <a:r>
              <a:rPr lang="en-US" altLang="en-US" sz="3200" dirty="0">
                <a:solidFill>
                  <a:schemeClr val="bg1">
                    <a:lumMod val="95000"/>
                    <a:lumOff val="5000"/>
                  </a:schemeClr>
                </a:solidFill>
                <a:highlight>
                  <a:srgbClr val="FFFF00"/>
                </a:highlight>
                <a:latin typeface="American Typewriter" panose="02090604020004020304" pitchFamily="18" charset="77"/>
                <a:ea typeface="raspberrygranola" panose="02000603000000000000" pitchFamily="2" charset="0"/>
                <a:cs typeface="Big Caslon Medium" panose="02000603090000020003" pitchFamily="2" charset="-79"/>
              </a:rPr>
              <a:t>Maintain Good Grades</a:t>
            </a:r>
          </a:p>
          <a:p>
            <a:pPr lvl="2" algn="l" defTabSz="914400" eaLnBrk="1" hangingPunct="1">
              <a:lnSpc>
                <a:spcPct val="90000"/>
              </a:lnSpc>
              <a:spcBef>
                <a:spcPts val="200"/>
              </a:spcBef>
              <a:spcAft>
                <a:spcPts val="400"/>
              </a:spcAft>
              <a:buClr>
                <a:srgbClr val="1A1C6E"/>
              </a:buClr>
              <a:buFont typeface="Arial" panose="020B0604020202020204" pitchFamily="34" charset="0"/>
              <a:buChar char="•"/>
            </a:pPr>
            <a:r>
              <a:rPr lang="en-US" altLang="en-US" sz="2800"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Your grades should be an accurate reflection of your abilities.</a:t>
            </a:r>
          </a:p>
          <a:p>
            <a:pPr lvl="2" algn="l" defTabSz="914400" eaLnBrk="1" hangingPunct="1">
              <a:lnSpc>
                <a:spcPct val="90000"/>
              </a:lnSpc>
              <a:spcBef>
                <a:spcPts val="200"/>
              </a:spcBef>
              <a:spcAft>
                <a:spcPts val="400"/>
              </a:spcAft>
              <a:buClr>
                <a:srgbClr val="1A1C6E"/>
              </a:buClr>
              <a:buFont typeface="Arial" panose="020B0604020202020204" pitchFamily="34" charset="0"/>
              <a:buChar char="•"/>
            </a:pPr>
            <a:r>
              <a:rPr lang="en-US" altLang="en-US" sz="2800" u="sng"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Reasonably challenge yourself.</a:t>
            </a:r>
            <a:r>
              <a:rPr lang="en-US" altLang="en-US" sz="2800"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 Be careful not to take on more than you can handle.</a:t>
            </a:r>
          </a:p>
          <a:p>
            <a:pPr lvl="2" algn="l" defTabSz="914400" eaLnBrk="1" hangingPunct="1">
              <a:lnSpc>
                <a:spcPct val="90000"/>
              </a:lnSpc>
              <a:spcBef>
                <a:spcPts val="200"/>
              </a:spcBef>
              <a:spcAft>
                <a:spcPts val="400"/>
              </a:spcAft>
              <a:buClr>
                <a:srgbClr val="1A1C6E"/>
              </a:buClr>
              <a:buFont typeface="Arial" panose="020B0604020202020204" pitchFamily="34" charset="0"/>
              <a:buChar char="•"/>
            </a:pPr>
            <a:r>
              <a:rPr lang="en-US" altLang="en-US" sz="2800"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Seek help when needed (attend </a:t>
            </a:r>
            <a:r>
              <a:rPr lang="en-US" altLang="en-US" sz="2800" u="sng"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teacher/peer tutoring </a:t>
            </a:r>
            <a:r>
              <a:rPr lang="en-US" altLang="en-US" sz="2800" dirty="0">
                <a:solidFill>
                  <a:schemeClr val="tx1"/>
                </a:solidFill>
                <a:latin typeface="American Typewriter" panose="02090604020004020304" pitchFamily="18" charset="77"/>
                <a:ea typeface="raspberrygranola" panose="02000603000000000000" pitchFamily="2" charset="0"/>
                <a:cs typeface="Big Caslon Medium" panose="02000603090000020003" pitchFamily="2" charset="-79"/>
              </a:rPr>
              <a:t>hours, form study groups, consult with your counselor). </a:t>
            </a:r>
          </a:p>
        </p:txBody>
      </p:sp>
      <p:sp>
        <p:nvSpPr>
          <p:cNvPr id="7" name="Rectangle 6">
            <a:extLst>
              <a:ext uri="{FF2B5EF4-FFF2-40B4-BE49-F238E27FC236}">
                <a16:creationId xmlns:a16="http://schemas.microsoft.com/office/drawing/2014/main" id="{CE78D2A1-FEB4-DF4D-9A10-F78A664C1FC9}"/>
              </a:ext>
            </a:extLst>
          </p:cNvPr>
          <p:cNvSpPr/>
          <p:nvPr/>
        </p:nvSpPr>
        <p:spPr>
          <a:xfrm rot="19513665">
            <a:off x="-664111" y="4000915"/>
            <a:ext cx="6502400" cy="954107"/>
          </a:xfrm>
          <a:prstGeom prst="rect">
            <a:avLst/>
          </a:prstGeom>
        </p:spPr>
        <p:txBody>
          <a:bodyPr>
            <a:spAutoFit/>
          </a:bodyPr>
          <a:lstStyle/>
          <a:p>
            <a:pPr algn="ctr" defTabSz="914400" eaLnBrk="1" fontAlgn="auto" hangingPunct="1">
              <a:spcBef>
                <a:spcPts val="0"/>
              </a:spcBef>
              <a:spcAft>
                <a:spcPts val="0"/>
              </a:spcAft>
              <a:defRPr/>
            </a:pPr>
            <a:r>
              <a:rPr lang="en-US" sz="2800" b="1" kern="0" cap="all" spc="100" dirty="0">
                <a:solidFill>
                  <a:srgbClr val="FF6600"/>
                </a:solidFill>
                <a:ea typeface="A little sunshine" panose="02000603000000000000" pitchFamily="2" charset="0"/>
                <a:cs typeface="+mj-cs"/>
                <a:sym typeface="Chalkduster" charset="0"/>
              </a:rPr>
              <a:t>Important things </a:t>
            </a:r>
          </a:p>
          <a:p>
            <a:pPr algn="ctr" defTabSz="914400" eaLnBrk="1" fontAlgn="auto" hangingPunct="1">
              <a:spcBef>
                <a:spcPts val="0"/>
              </a:spcBef>
              <a:spcAft>
                <a:spcPts val="0"/>
              </a:spcAft>
              <a:defRPr/>
            </a:pPr>
            <a:r>
              <a:rPr lang="en-US" sz="2800" b="1" kern="0" cap="all" spc="100" dirty="0">
                <a:solidFill>
                  <a:srgbClr val="FF6600"/>
                </a:solidFill>
                <a:ea typeface="A little sunshine" panose="02000603000000000000" pitchFamily="2" charset="0"/>
                <a:cs typeface="+mj-cs"/>
                <a:sym typeface="Chalkduster" charset="0"/>
              </a:rPr>
              <a:t>to remember</a:t>
            </a:r>
            <a:endParaRPr lang="en-US" sz="1100" kern="0" dirty="0">
              <a:solidFill>
                <a:srgbClr val="FF6600"/>
              </a:solidFill>
              <a:ea typeface="Chalkduster" charset="0"/>
              <a:cs typeface="Chalkduster" charset="0"/>
              <a:sym typeface="Chalkduster"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7A6B084-1EE6-5F4E-B423-9418B9FA59B7}"/>
              </a:ext>
            </a:extLst>
          </p:cNvPr>
          <p:cNvSpPr>
            <a:spLocks noGrp="1"/>
          </p:cNvSpPr>
          <p:nvPr>
            <p:ph idx="1"/>
          </p:nvPr>
        </p:nvSpPr>
        <p:spPr/>
        <p:txBody>
          <a:bodyPr/>
          <a:lstStyle/>
          <a:p>
            <a:endParaRPr lang="en-US" dirty="0"/>
          </a:p>
          <a:p>
            <a:pPr marL="571500" indent="-571500">
              <a:buFont typeface="Arial" panose="020B0604020202020204" pitchFamily="34" charset="0"/>
              <a:buChar char="•"/>
            </a:pPr>
            <a:r>
              <a:rPr lang="en-US" dirty="0">
                <a:latin typeface="American Typewriter" panose="02090604020004020304" pitchFamily="18" charset="77"/>
              </a:rPr>
              <a:t>Have a binder for each class.</a:t>
            </a:r>
            <a:br>
              <a:rPr lang="en-US" dirty="0">
                <a:latin typeface="American Typewriter" panose="02090604020004020304" pitchFamily="18" charset="77"/>
              </a:rPr>
            </a:br>
            <a:endParaRPr lang="en-US" dirty="0">
              <a:latin typeface="American Typewriter" panose="02090604020004020304" pitchFamily="18" charset="77"/>
            </a:endParaRPr>
          </a:p>
          <a:p>
            <a:pPr marL="514350" indent="-514350">
              <a:buFont typeface="Arial" panose="020B0604020202020204" pitchFamily="34" charset="0"/>
              <a:buChar char="•"/>
            </a:pPr>
            <a:r>
              <a:rPr lang="en-US" dirty="0">
                <a:latin typeface="American Typewriter" panose="02090604020004020304" pitchFamily="18" charset="77"/>
              </a:rPr>
              <a:t>Have sections within each binder for: </a:t>
            </a:r>
          </a:p>
          <a:p>
            <a:pPr marL="1143000" lvl="3" indent="-457200">
              <a:buFont typeface="Arial" panose="020B0604020202020204" pitchFamily="34" charset="0"/>
              <a:buChar char="•"/>
            </a:pPr>
            <a:r>
              <a:rPr lang="en-US" sz="2800" dirty="0">
                <a:latin typeface="American Typewriter" panose="02090604020004020304" pitchFamily="18" charset="77"/>
              </a:rPr>
              <a:t>Homework to complete.</a:t>
            </a:r>
          </a:p>
          <a:p>
            <a:pPr marL="1143000" lvl="3" indent="-457200">
              <a:buFont typeface="Arial" panose="020B0604020202020204" pitchFamily="34" charset="0"/>
              <a:buChar char="•"/>
            </a:pPr>
            <a:r>
              <a:rPr lang="en-US" sz="2800" dirty="0">
                <a:latin typeface="American Typewriter" panose="02090604020004020304" pitchFamily="18" charset="77"/>
              </a:rPr>
              <a:t>Completed work to turn in.</a:t>
            </a:r>
          </a:p>
          <a:p>
            <a:pPr marL="1143000" lvl="3" indent="-457200">
              <a:buFont typeface="Arial" panose="020B0604020202020204" pitchFamily="34" charset="0"/>
              <a:buChar char="•"/>
            </a:pPr>
            <a:r>
              <a:rPr lang="en-US" sz="2800" dirty="0">
                <a:latin typeface="American Typewriter" panose="02090604020004020304" pitchFamily="18" charset="77"/>
              </a:rPr>
              <a:t>Classroom notes and study guides. </a:t>
            </a:r>
          </a:p>
          <a:p>
            <a:endParaRPr lang="en-US" dirty="0"/>
          </a:p>
        </p:txBody>
      </p:sp>
      <p:sp>
        <p:nvSpPr>
          <p:cNvPr id="9" name="Text Placeholder 8">
            <a:extLst>
              <a:ext uri="{FF2B5EF4-FFF2-40B4-BE49-F238E27FC236}">
                <a16:creationId xmlns:a16="http://schemas.microsoft.com/office/drawing/2014/main" id="{1CA442CF-D5A0-E944-926C-02AF6F63DA05}"/>
              </a:ext>
            </a:extLst>
          </p:cNvPr>
          <p:cNvSpPr>
            <a:spLocks noGrp="1"/>
          </p:cNvSpPr>
          <p:nvPr>
            <p:ph type="body" sz="half" idx="2"/>
          </p:nvPr>
        </p:nvSpPr>
        <p:spPr>
          <a:xfrm>
            <a:off x="330200" y="1215231"/>
            <a:ext cx="4598988" cy="6670675"/>
          </a:xfrm>
        </p:spPr>
        <p:txBody>
          <a:bodyPr/>
          <a:lstStyle/>
          <a:p>
            <a:endParaRPr lang="en-US" sz="4800" dirty="0"/>
          </a:p>
          <a:p>
            <a:endParaRPr lang="en-US" sz="4800" dirty="0"/>
          </a:p>
          <a:p>
            <a:pPr algn="ctr"/>
            <a:r>
              <a:rPr lang="en-US" sz="4000" dirty="0"/>
              <a:t>Organization</a:t>
            </a:r>
            <a:r>
              <a:rPr lang="en-US" sz="4800" dirty="0"/>
              <a:t> </a:t>
            </a:r>
          </a:p>
          <a:p>
            <a:endParaRPr lang="en-US" sz="4800" dirty="0"/>
          </a:p>
        </p:txBody>
      </p:sp>
    </p:spTree>
    <p:extLst>
      <p:ext uri="{BB962C8B-B14F-4D97-AF65-F5344CB8AC3E}">
        <p14:creationId xmlns:p14="http://schemas.microsoft.com/office/powerpoint/2010/main" val="351958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F9CB2-3F03-E241-9A92-10FA38133BDA}"/>
              </a:ext>
            </a:extLst>
          </p:cNvPr>
          <p:cNvSpPr>
            <a:spLocks noGrp="1"/>
          </p:cNvSpPr>
          <p:nvPr>
            <p:ph idx="1"/>
          </p:nvPr>
        </p:nvSpPr>
        <p:spPr>
          <a:xfrm>
            <a:off x="5435600" y="388938"/>
            <a:ext cx="7162799" cy="8323262"/>
          </a:xfrm>
        </p:spPr>
        <p:txBody>
          <a:bodyPr/>
          <a:lstStyle/>
          <a:p>
            <a:endParaRPr lang="en-US" dirty="0">
              <a:latin typeface="American Typewriter" panose="02090604020004020304" pitchFamily="18" charset="77"/>
            </a:endParaRPr>
          </a:p>
          <a:p>
            <a:r>
              <a:rPr lang="en-US" dirty="0">
                <a:latin typeface="American Typewriter" panose="02090604020004020304" pitchFamily="18" charset="77"/>
              </a:rPr>
              <a:t>Ask yourself: </a:t>
            </a:r>
          </a:p>
          <a:p>
            <a:pPr marL="457200" indent="-457200">
              <a:buFont typeface="Arial" panose="020B0604020202020204" pitchFamily="34" charset="0"/>
              <a:buChar char="•"/>
            </a:pPr>
            <a:r>
              <a:rPr lang="en-US" dirty="0">
                <a:latin typeface="American Typewriter" panose="02090604020004020304" pitchFamily="18" charset="77"/>
              </a:rPr>
              <a:t>Do I have my textbook? </a:t>
            </a:r>
          </a:p>
          <a:p>
            <a:pPr marL="457200" indent="-457200">
              <a:buFont typeface="Arial" panose="020B0604020202020204" pitchFamily="34" charset="0"/>
              <a:buChar char="•"/>
            </a:pPr>
            <a:r>
              <a:rPr lang="en-US" dirty="0">
                <a:latin typeface="American Typewriter" panose="02090604020004020304" pitchFamily="18" charset="77"/>
              </a:rPr>
              <a:t>Do I have my binder? </a:t>
            </a:r>
          </a:p>
          <a:p>
            <a:pPr marL="457200" indent="-457200">
              <a:buFont typeface="Arial" panose="020B0604020202020204" pitchFamily="34" charset="0"/>
              <a:buChar char="•"/>
            </a:pPr>
            <a:r>
              <a:rPr lang="en-US" dirty="0">
                <a:latin typeface="American Typewriter" panose="02090604020004020304" pitchFamily="18" charset="77"/>
              </a:rPr>
              <a:t>Do I have my pen / pencil? </a:t>
            </a:r>
          </a:p>
          <a:p>
            <a:pPr marL="457200" indent="-457200">
              <a:buFont typeface="Arial" panose="020B0604020202020204" pitchFamily="34" charset="0"/>
              <a:buChar char="•"/>
            </a:pPr>
            <a:r>
              <a:rPr lang="en-US" dirty="0">
                <a:latin typeface="American Typewriter" panose="02090604020004020304" pitchFamily="18" charset="77"/>
              </a:rPr>
              <a:t>Do I have my completed homework? </a:t>
            </a:r>
          </a:p>
          <a:p>
            <a:endParaRPr lang="en-US" dirty="0">
              <a:latin typeface="American Typewriter" panose="02090604020004020304" pitchFamily="18" charset="77"/>
            </a:endParaRPr>
          </a:p>
        </p:txBody>
      </p:sp>
      <p:sp>
        <p:nvSpPr>
          <p:cNvPr id="4" name="Text Placeholder 3">
            <a:extLst>
              <a:ext uri="{FF2B5EF4-FFF2-40B4-BE49-F238E27FC236}">
                <a16:creationId xmlns:a16="http://schemas.microsoft.com/office/drawing/2014/main" id="{DF3B1D80-AC8B-5E4E-9AC6-3AE2ACBE5C79}"/>
              </a:ext>
            </a:extLst>
          </p:cNvPr>
          <p:cNvSpPr>
            <a:spLocks noGrp="1"/>
          </p:cNvSpPr>
          <p:nvPr>
            <p:ph type="body" sz="half" idx="2"/>
          </p:nvPr>
        </p:nvSpPr>
        <p:spPr>
          <a:xfrm>
            <a:off x="863600" y="1215231"/>
            <a:ext cx="4278313" cy="6670675"/>
          </a:xfrm>
        </p:spPr>
        <p:txBody>
          <a:bodyPr/>
          <a:lstStyle/>
          <a:p>
            <a:endParaRPr lang="en-US" dirty="0"/>
          </a:p>
          <a:p>
            <a:endParaRPr lang="en-US" dirty="0"/>
          </a:p>
          <a:p>
            <a:endParaRPr lang="en-US" dirty="0"/>
          </a:p>
          <a:p>
            <a:endParaRPr lang="en-US" dirty="0"/>
          </a:p>
          <a:p>
            <a:pPr algn="ctr"/>
            <a:r>
              <a:rPr lang="en-US" sz="4000" dirty="0"/>
              <a:t>Preparation</a:t>
            </a:r>
          </a:p>
          <a:p>
            <a:endParaRPr lang="en-US" sz="2800" dirty="0"/>
          </a:p>
        </p:txBody>
      </p:sp>
    </p:spTree>
    <p:extLst>
      <p:ext uri="{BB962C8B-B14F-4D97-AF65-F5344CB8AC3E}">
        <p14:creationId xmlns:p14="http://schemas.microsoft.com/office/powerpoint/2010/main" val="291027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2214E-6EE6-B948-8EB0-5D670B713D5D}"/>
              </a:ext>
            </a:extLst>
          </p:cNvPr>
          <p:cNvSpPr>
            <a:spLocks noGrp="1"/>
          </p:cNvSpPr>
          <p:nvPr>
            <p:ph idx="1"/>
          </p:nvPr>
        </p:nvSpPr>
        <p:spPr/>
        <p:txBody>
          <a:bodyPr/>
          <a:lstStyle/>
          <a:p>
            <a:endParaRPr lang="en-US" dirty="0"/>
          </a:p>
          <a:p>
            <a:pPr marL="457200" indent="-457200">
              <a:buFont typeface="Arial" panose="020B0604020202020204" pitchFamily="34" charset="0"/>
              <a:buChar char="•"/>
            </a:pPr>
            <a:r>
              <a:rPr lang="en-US" dirty="0">
                <a:latin typeface="American Typewriter" panose="02090604020004020304" pitchFamily="18" charset="77"/>
              </a:rPr>
              <a:t>Use your daily planner to log tests, quizzes, and homework assignments. </a:t>
            </a:r>
          </a:p>
          <a:p>
            <a:pPr marL="457200" indent="-457200">
              <a:buFont typeface="Arial" panose="020B0604020202020204" pitchFamily="34" charset="0"/>
              <a:buChar char="•"/>
            </a:pPr>
            <a:r>
              <a:rPr lang="en-US" dirty="0">
                <a:latin typeface="American Typewriter" panose="02090604020004020304" pitchFamily="18" charset="77"/>
              </a:rPr>
              <a:t>Schedule a routine time to work on homework assignments. </a:t>
            </a:r>
          </a:p>
          <a:p>
            <a:pPr marL="457200" indent="-457200">
              <a:buFont typeface="Arial" panose="020B0604020202020204" pitchFamily="34" charset="0"/>
              <a:buChar char="•"/>
            </a:pPr>
            <a:r>
              <a:rPr lang="en-US" dirty="0">
                <a:latin typeface="American Typewriter" panose="02090604020004020304" pitchFamily="18" charset="77"/>
              </a:rPr>
              <a:t>Study for upcoming tests a dividing it up a little each day to avoid overnight cramming and panic-prep. </a:t>
            </a:r>
          </a:p>
          <a:p>
            <a:endParaRPr lang="en-US" dirty="0">
              <a:latin typeface="American Typewriter" panose="02090604020004020304" pitchFamily="18" charset="77"/>
            </a:endParaRPr>
          </a:p>
        </p:txBody>
      </p:sp>
      <p:sp>
        <p:nvSpPr>
          <p:cNvPr id="4" name="Text Placeholder 3">
            <a:extLst>
              <a:ext uri="{FF2B5EF4-FFF2-40B4-BE49-F238E27FC236}">
                <a16:creationId xmlns:a16="http://schemas.microsoft.com/office/drawing/2014/main" id="{F29646A7-F48B-C044-A163-9565BD6E5582}"/>
              </a:ext>
            </a:extLst>
          </p:cNvPr>
          <p:cNvSpPr>
            <a:spLocks noGrp="1"/>
          </p:cNvSpPr>
          <p:nvPr>
            <p:ph type="body" sz="half" idx="2"/>
          </p:nvPr>
        </p:nvSpPr>
        <p:spPr>
          <a:xfrm>
            <a:off x="650875" y="1541462"/>
            <a:ext cx="4278313" cy="6670675"/>
          </a:xfrm>
        </p:spPr>
        <p:txBody>
          <a:bodyPr/>
          <a:lstStyle/>
          <a:p>
            <a:endParaRPr lang="en-US" dirty="0"/>
          </a:p>
          <a:p>
            <a:endParaRPr lang="en-US" dirty="0"/>
          </a:p>
          <a:p>
            <a:endParaRPr lang="en-US" dirty="0"/>
          </a:p>
          <a:p>
            <a:pPr algn="ctr"/>
            <a:r>
              <a:rPr lang="en-US" sz="4000" dirty="0"/>
              <a:t>Time Management </a:t>
            </a:r>
          </a:p>
          <a:p>
            <a:endParaRPr lang="en-US" sz="4000" dirty="0"/>
          </a:p>
        </p:txBody>
      </p:sp>
    </p:spTree>
    <p:extLst>
      <p:ext uri="{BB962C8B-B14F-4D97-AF65-F5344CB8AC3E}">
        <p14:creationId xmlns:p14="http://schemas.microsoft.com/office/powerpoint/2010/main" val="3373774057"/>
      </p:ext>
    </p:extLst>
  </p:cSld>
  <p:clrMapOvr>
    <a:masterClrMapping/>
  </p:clrMapOvr>
</p:sld>
</file>

<file path=ppt/theme/theme1.xml><?xml version="1.0" encoding="utf-8"?>
<a:theme xmlns:a="http://schemas.openxmlformats.org/drawingml/2006/main" name="1_Office Theme">
  <a:themeElements>
    <a:clrScheme name="">
      <a:dk1>
        <a:srgbClr val="403F3D"/>
      </a:dk1>
      <a:lt1>
        <a:srgbClr val="FFFFFF"/>
      </a:lt1>
      <a:dk2>
        <a:srgbClr val="000000"/>
      </a:dk2>
      <a:lt2>
        <a:srgbClr val="BFBCB6"/>
      </a:lt2>
      <a:accent1>
        <a:srgbClr val="F8D76C"/>
      </a:accent1>
      <a:accent2>
        <a:srgbClr val="CE8B45"/>
      </a:accent2>
      <a:accent3>
        <a:srgbClr val="AAAAAA"/>
      </a:accent3>
      <a:accent4>
        <a:srgbClr val="DADADA"/>
      </a:accent4>
      <a:accent5>
        <a:srgbClr val="FBE8BA"/>
      </a:accent5>
      <a:accent6>
        <a:srgbClr val="BA7D3E"/>
      </a:accent6>
      <a:hlink>
        <a:srgbClr val="0000FF"/>
      </a:hlink>
      <a:folHlink>
        <a:srgbClr val="FF00FF"/>
      </a:folHlink>
    </a:clrScheme>
    <a:fontScheme name="Office Theme">
      <a:majorFont>
        <a:latin typeface="Chalkduster"/>
        <a:ea typeface="Chalkduster"/>
        <a:cs typeface="Chalkduster"/>
      </a:majorFont>
      <a:minorFont>
        <a:latin typeface="Chalkduster"/>
        <a:ea typeface="Chalkduster"/>
        <a:cs typeface="Chalkduste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E8B45"/>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457200" rtl="0" eaLnBrk="1"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spDef>
    <a:lnDef>
      <a:spPr bwMode="auto">
        <a:xfrm>
          <a:off x="0" y="0"/>
          <a:ext cx="1" cy="1"/>
        </a:xfrm>
        <a:custGeom>
          <a:avLst/>
          <a:gdLst/>
          <a:ahLst/>
          <a:cxnLst/>
          <a:rect l="0" t="0" r="0" b="0"/>
          <a:pathLst/>
        </a:custGeom>
        <a:solidFill>
          <a:srgbClr val="CE8B45"/>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457200" rtl="0" eaLnBrk="1"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lnDef>
  </a:objectDefaults>
  <a:extraClrSchemeLst/>
</a:theme>
</file>

<file path=ppt/theme/theme2.xml><?xml version="1.0" encoding="utf-8"?>
<a:theme xmlns:a="http://schemas.openxmlformats.org/drawingml/2006/main" name="Office Theme">
  <a:themeElements>
    <a:clrScheme name="">
      <a:dk1>
        <a:srgbClr val="572E2D"/>
      </a:dk1>
      <a:lt1>
        <a:srgbClr val="2A5657"/>
      </a:lt1>
      <a:dk2>
        <a:srgbClr val="403F3D"/>
      </a:dk2>
      <a:lt2>
        <a:srgbClr val="BFBCB6"/>
      </a:lt2>
      <a:accent1>
        <a:srgbClr val="F8D76C"/>
      </a:accent1>
      <a:accent2>
        <a:srgbClr val="CE8B45"/>
      </a:accent2>
      <a:accent3>
        <a:srgbClr val="ACB4B4"/>
      </a:accent3>
      <a:accent4>
        <a:srgbClr val="492625"/>
      </a:accent4>
      <a:accent5>
        <a:srgbClr val="FBE8BA"/>
      </a:accent5>
      <a:accent6>
        <a:srgbClr val="BA7D3E"/>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1089</Words>
  <Application>Microsoft Office PowerPoint</Application>
  <PresentationFormat>Custom</PresentationFormat>
  <Paragraphs>139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American Typewriter</vt:lpstr>
      <vt:lpstr>Arial</vt:lpstr>
      <vt:lpstr>Calibri</vt:lpstr>
      <vt:lpstr>Chalkduster</vt:lpstr>
      <vt:lpstr>Dominique</vt:lpstr>
      <vt:lpstr>Noteworthy Bold</vt:lpstr>
      <vt:lpstr>Wingdings</vt:lpstr>
      <vt:lpstr>1_Office Theme</vt:lpstr>
      <vt:lpstr>Welcome, Class of 2024!</vt:lpstr>
      <vt:lpstr>PowerPoint Presentation</vt:lpstr>
      <vt:lpstr>PowerPoint Presentation</vt:lpstr>
      <vt:lpstr>4-Year Success Tips</vt:lpstr>
      <vt:lpstr> Why is Attendance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Biology Advice from Your New Teachers</vt:lpstr>
      <vt:lpstr>PowerPoint Presentation</vt:lpstr>
      <vt:lpstr>Questions?</vt:lpstr>
      <vt:lpstr>Counselor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Class of 2024!</dc:title>
  <dc:creator>Thomas Dominique R</dc:creator>
  <cp:lastModifiedBy>nina.rubio1414@gmail.com</cp:lastModifiedBy>
  <cp:revision>2</cp:revision>
  <dcterms:created xsi:type="dcterms:W3CDTF">2020-04-06T23:19:52Z</dcterms:created>
  <dcterms:modified xsi:type="dcterms:W3CDTF">2020-04-07T14:19:31Z</dcterms:modified>
</cp:coreProperties>
</file>